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sldIdLst>
    <p:sldId id="258" r:id="rId4"/>
    <p:sldId id="259" r:id="rId5"/>
    <p:sldId id="260" r:id="rId6"/>
    <p:sldId id="261" r:id="rId7"/>
    <p:sldId id="306" r:id="rId8"/>
    <p:sldId id="263" r:id="rId9"/>
    <p:sldId id="264" r:id="rId10"/>
    <p:sldId id="25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7" r:id="rId28"/>
    <p:sldId id="282" r:id="rId29"/>
    <p:sldId id="286" r:id="rId30"/>
    <p:sldId id="287" r:id="rId31"/>
    <p:sldId id="283" r:id="rId32"/>
    <p:sldId id="281" r:id="rId33"/>
    <p:sldId id="284" r:id="rId34"/>
    <p:sldId id="285" r:id="rId35"/>
    <p:sldId id="256" r:id="rId36"/>
    <p:sldId id="288" r:id="rId37"/>
    <p:sldId id="289" r:id="rId38"/>
    <p:sldId id="290" r:id="rId39"/>
    <p:sldId id="291" r:id="rId40"/>
    <p:sldId id="305"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3" d="100"/>
          <a:sy n="73" d="100"/>
        </p:scale>
        <p:origin x="-1470" y="-186"/>
      </p:cViewPr>
      <p:guideLst>
        <p:guide orient="horz" pos="2160"/>
        <p:guide pos="2880"/>
      </p:guideLst>
    </p:cSldViewPr>
  </p:slideViewPr>
  <p:notesTextViewPr>
    <p:cViewPr>
      <p:scale>
        <a:sx n="1" d="1"/>
        <a:sy n="1" d="1"/>
      </p:scale>
      <p:origin x="0" y="0"/>
    </p:cViewPr>
  </p:notesTextViewPr>
  <p:sorterViewPr>
    <p:cViewPr>
      <p:scale>
        <a:sx n="100" d="100"/>
        <a:sy n="100" d="100"/>
      </p:scale>
      <p:origin x="0" y="9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381658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104809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257945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310085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3869400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281424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62839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195592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165409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127254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D5250-AA19-4931-B8C0-7BCDCBA9605C}" type="datetimeFigureOut">
              <a:rPr lang="ms-MY" smtClean="0"/>
              <a:pPr/>
              <a:t>29/11/2012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p14="http://schemas.microsoft.com/office/powerpoint/2010/main" val="45230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D5250-AA19-4931-B8C0-7BCDCBA9605C}" type="datetimeFigureOut">
              <a:rPr lang="ms-MY" smtClean="0"/>
              <a:pPr/>
              <a:t>29/11/2012</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2864B-F4F8-46B2-82F3-73E0B7ACBDBD}" type="slidenum">
              <a:rPr lang="ms-MY" smtClean="0"/>
              <a:pPr/>
              <a:t>‹#›</a:t>
            </a:fld>
            <a:endParaRPr lang="ms-MY"/>
          </a:p>
        </p:txBody>
      </p:sp>
    </p:spTree>
    <p:extLst>
      <p:ext uri="{BB962C8B-B14F-4D97-AF65-F5344CB8AC3E}">
        <p14:creationId xmlns:p14="http://schemas.microsoft.com/office/powerpoint/2010/main" val="410463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E55C0-6982-4DFE-9AE3-9A4B9713F305}"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00064-391B-4651-ADDD-BB2E571F9A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E55C0-6982-4DFE-9AE3-9A4B9713F305}" type="datetimeFigureOut">
              <a:rPr lang="en-US" smtClean="0">
                <a:solidFill>
                  <a:prstClr val="black">
                    <a:tint val="75000"/>
                  </a:prstClr>
                </a:solidFill>
              </a:rPr>
              <a:pPr/>
              <a:t>11/29/2012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3538"/>
            <a:ext cx="9144000" cy="684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189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417493"/>
            <a:ext cx="8229600" cy="954107"/>
          </a:xfrm>
          <a:prstGeom prst="rect">
            <a:avLst/>
          </a:prstGeom>
        </p:spPr>
        <p:txBody>
          <a:bodyPr wrap="square">
            <a:spAutoFit/>
          </a:bodyPr>
          <a:lstStyle/>
          <a:p>
            <a:pPr algn="ctr" fontAlgn="auto">
              <a:spcBef>
                <a:spcPts val="0"/>
              </a:spcBef>
              <a:spcAft>
                <a:spcPts val="0"/>
              </a:spcAft>
              <a:defRPr/>
            </a:pPr>
            <a:r>
              <a:rPr lang="en-MY"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Kezaliman</a:t>
            </a:r>
            <a:r>
              <a:rPr lang="en-MY"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MY"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dan</a:t>
            </a:r>
            <a:r>
              <a:rPr lang="en-MY"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MY"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keganasan</a:t>
            </a:r>
            <a:r>
              <a:rPr lang="en-MY"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yang </a:t>
            </a:r>
            <a:r>
              <a:rPr lang="en-MY"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telah</a:t>
            </a:r>
            <a:r>
              <a:rPr lang="en-MY"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endParaRPr lang="en-MY"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endParaRPr>
          </a:p>
          <a:p>
            <a:pPr algn="ctr" fontAlgn="auto">
              <a:spcBef>
                <a:spcPts val="0"/>
              </a:spcBef>
              <a:spcAft>
                <a:spcPts val="0"/>
              </a:spcAft>
              <a:defRPr/>
            </a:pPr>
            <a:r>
              <a:rPr lang="en-MY" sz="28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Rejim</a:t>
            </a:r>
            <a:r>
              <a:rPr lang="en-MY"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MY" sz="28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Yahudi</a:t>
            </a:r>
            <a:endParaRPr lang="en-MY"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685800" y="2057400"/>
            <a:ext cx="7924800" cy="1080120"/>
          </a:xfrm>
          <a:prstGeom prst="rect">
            <a:avLst/>
          </a:prstGeom>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lIns="163493" tIns="163493" rIns="163493" bIns="163493" spcCol="1270" anchor="ctr"/>
          <a:lstStyle/>
          <a:p>
            <a:pPr algn="ctr" defTabSz="1022350" fontAlgn="auto">
              <a:lnSpc>
                <a:spcPct val="90000"/>
              </a:lnSpc>
              <a:spcAft>
                <a:spcPct val="35000"/>
              </a:spcAft>
              <a:defRPr/>
            </a:pPr>
            <a:r>
              <a:rPr lang="en-MY"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Menyaksikan</a:t>
            </a:r>
            <a:r>
              <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isu-isu</a:t>
            </a:r>
            <a:r>
              <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kemanusian</a:t>
            </a:r>
            <a:r>
              <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menyayat</a:t>
            </a:r>
            <a:r>
              <a:rPr lang="en-MY"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62000" y="3048000"/>
            <a:ext cx="7910266" cy="3714880"/>
          </a:xfrm>
          <a:prstGeom prst="rect">
            <a:avLst/>
          </a:prstGeom>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163493" tIns="163493" rIns="163493" bIns="163493" spcCol="1270" anchor="ctr"/>
          <a:lstStyle/>
          <a:p>
            <a:pPr defTabSz="1022350" fontAlgn="auto">
              <a:lnSpc>
                <a:spcPct val="90000"/>
              </a:lnSpc>
              <a:spcAft>
                <a:spcPct val="35000"/>
              </a:spcAft>
              <a:defRPr/>
            </a:pP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mengenal</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mangsa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marL="1257300" indent="-342900" defTabSz="1022350" fontAlgn="auto">
              <a:lnSpc>
                <a:spcPct val="90000"/>
              </a:lnSpc>
              <a:spcAft>
                <a:spcPct val="35000"/>
              </a:spcAft>
              <a:buFont typeface="Wingdings" pitchFamily="2" charset="2"/>
              <a:buChar char="ü"/>
              <a:defRPr/>
            </a:pPr>
            <a:r>
              <a:rPr lang="en-US" sz="2400" dirty="0" err="1">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Bayi</a:t>
            </a:r>
            <a:endParaRPr lang="en-US" sz="2400" dirty="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marL="1257300" indent="-342900" defTabSz="1022350" fontAlgn="auto">
              <a:lnSpc>
                <a:spcPct val="90000"/>
              </a:lnSpc>
              <a:spcAft>
                <a:spcPct val="35000"/>
              </a:spcAft>
              <a:buFont typeface="Wingdings" pitchFamily="2" charset="2"/>
              <a:buChar char="ü"/>
              <a:defRPr/>
            </a:pPr>
            <a:r>
              <a:rPr lang="en-US" sz="2400" dirty="0" err="1">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Kanak-kanak</a:t>
            </a:r>
            <a:endParaRPr lang="en-US" sz="2400" dirty="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marL="1257300" indent="-342900" defTabSz="1022350" fontAlgn="auto">
              <a:lnSpc>
                <a:spcPct val="90000"/>
              </a:lnSpc>
              <a:spcAft>
                <a:spcPct val="35000"/>
              </a:spcAft>
              <a:buFont typeface="Wingdings" pitchFamily="2" charset="2"/>
              <a:buChar char="ü"/>
              <a:defRPr/>
            </a:pPr>
            <a:r>
              <a:rPr lang="en-US" sz="2400" dirty="0" err="1">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Remaja</a:t>
            </a:r>
            <a:endParaRPr lang="en-US" sz="2400" dirty="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marL="1257300" indent="-342900" defTabSz="1022350" fontAlgn="auto">
              <a:lnSpc>
                <a:spcPct val="90000"/>
              </a:lnSpc>
              <a:spcAft>
                <a:spcPct val="35000"/>
              </a:spcAft>
              <a:buFont typeface="Wingdings" pitchFamily="2" charset="2"/>
              <a:buChar char="ü"/>
              <a:defRPr/>
            </a:pPr>
            <a:r>
              <a:rPr lang="en-US" sz="2400" dirty="0" err="1"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dirty="0"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tua</a:t>
            </a:r>
            <a:endParaRPr lang="en-US" sz="2400" dirty="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marL="1257300" indent="-342900" defTabSz="1022350" fontAlgn="auto">
              <a:lnSpc>
                <a:spcPct val="90000"/>
              </a:lnSpc>
              <a:spcAft>
                <a:spcPct val="35000"/>
              </a:spcAft>
              <a:buFont typeface="Wingdings" pitchFamily="2" charset="2"/>
              <a:buChar char="ü"/>
              <a:defRPr/>
            </a:pPr>
            <a:r>
              <a:rPr lang="en-US" sz="2400" dirty="0" err="1"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Wanita</a:t>
            </a:r>
            <a:endParaRPr lang="en-US" sz="2400" dirty="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defTabSz="1022350" fontAlgn="auto">
              <a:lnSpc>
                <a:spcPct val="90000"/>
              </a:lnSpc>
              <a:spcAft>
                <a:spcPct val="35000"/>
              </a:spcAft>
              <a:defRPr/>
            </a:pP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membunuh</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rasa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belas</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kasihan</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609600" y="1600200"/>
            <a:ext cx="8077200" cy="546720"/>
          </a:xfrm>
          <a:prstGeom prst="rect">
            <a:avLst/>
          </a:prstGeom>
          <a:solidFill>
            <a:srgbClr val="C00000"/>
          </a:solidFill>
          <a:ln>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lIns="163493" tIns="163493" rIns="163493" bIns="163493" spcCol="1270" anchor="ctr"/>
          <a:lstStyle/>
          <a:p>
            <a:pPr algn="ctr" defTabSz="1022350" fontAlgn="auto">
              <a:lnSpc>
                <a:spcPct val="90000"/>
              </a:lnSpc>
              <a:spcAft>
                <a:spcPct val="35000"/>
              </a:spcAft>
              <a:defRPr/>
            </a:pPr>
            <a:r>
              <a:rPr lang="en-MY" sz="2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Dilakukan</a:t>
            </a:r>
            <a:r>
              <a:rPr lang="en-MY" sz="2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MY" sz="2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semenjak</a:t>
            </a:r>
            <a:r>
              <a:rPr lang="en-MY" sz="2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MY" sz="2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berpuluh-puluh</a:t>
            </a:r>
            <a:r>
              <a:rPr lang="en-MY" sz="2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MY" sz="2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MY" sz="2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MY" sz="2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dulu</a:t>
            </a:r>
            <a:r>
              <a:rPr lang="en-MY" sz="2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MY" sz="22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600200"/>
            <a:ext cx="9144000" cy="2308324"/>
          </a:xfrm>
          <a:prstGeom prst="rect">
            <a:avLst/>
          </a:prstGeom>
        </p:spPr>
        <p:txBody>
          <a:bodyPr wrap="square">
            <a:spAutoFit/>
          </a:bodyPr>
          <a:lstStyle/>
          <a:p>
            <a:pPr algn="ct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فَبِمَا نَقْضِهِم مِّيثَاقَهُمْ وَكُفْرِهِم بَآيَاتِ اللهِ وَقَتْلِهِمُ الأَنْبِيَاء بِغَيْرِ حَقًّ وَقَوْلِهِمْ قُلُوبُنَا غُلْفٌ بَلْ طَبَعَ اللهُ عَلَيْهَا بِكُفْرِهِمْ فَلاَ يُؤْمِنُونَ إِلاَّ قَلِيلاً</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3810000"/>
            <a:ext cx="9144000" cy="3046988"/>
          </a:xfrm>
          <a:prstGeom prst="rect">
            <a:avLst/>
          </a:prstGeom>
        </p:spPr>
        <p:txBody>
          <a:bodyPr wrap="square">
            <a:spAutoFit/>
          </a:bodyPr>
          <a:lstStyle/>
          <a:p>
            <a:pPr algn="ctr" fontAlgn="auto">
              <a:spcBef>
                <a:spcPts val="0"/>
              </a:spcBef>
              <a:spcAft>
                <a:spcPts val="0"/>
              </a:spcAft>
              <a:defRPr/>
            </a:pP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Maka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dengan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sebab</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mencabuli</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perjanjian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setia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kufur</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akan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ayat-ayat</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keterangan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Allah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membunuh</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nabi-nabi</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dengan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tiada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suatu</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alasan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benar</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berkata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hati</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kami</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tertutup</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Bahkan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Allah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telah</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memeterai</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hati</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disebabkan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kekufuran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Oleh</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itu</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tidak</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beriman</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kecuali</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sedikit</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sahaja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antaranya</a:t>
            </a:r>
            <a:r>
              <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rPr>
              <a:t>)</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endParaRPr lang="en-MY"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6" name="Rectangle 5"/>
          <p:cNvSpPr/>
          <p:nvPr/>
        </p:nvSpPr>
        <p:spPr>
          <a:xfrm>
            <a:off x="66500" y="462915"/>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155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475436" y="3293368"/>
            <a:ext cx="7128792" cy="1254825"/>
          </a:xfrm>
          <a:custGeom>
            <a:avLst/>
            <a:gdLst>
              <a:gd name="connsiteX0" fmla="*/ 0 w 7128792"/>
              <a:gd name="connsiteY0" fmla="*/ 209142 h 1254825"/>
              <a:gd name="connsiteX1" fmla="*/ 209142 w 7128792"/>
              <a:gd name="connsiteY1" fmla="*/ 0 h 1254825"/>
              <a:gd name="connsiteX2" fmla="*/ 6919650 w 7128792"/>
              <a:gd name="connsiteY2" fmla="*/ 0 h 1254825"/>
              <a:gd name="connsiteX3" fmla="*/ 7128792 w 7128792"/>
              <a:gd name="connsiteY3" fmla="*/ 209142 h 1254825"/>
              <a:gd name="connsiteX4" fmla="*/ 7128792 w 7128792"/>
              <a:gd name="connsiteY4" fmla="*/ 1045683 h 1254825"/>
              <a:gd name="connsiteX5" fmla="*/ 6919650 w 7128792"/>
              <a:gd name="connsiteY5" fmla="*/ 1254825 h 1254825"/>
              <a:gd name="connsiteX6" fmla="*/ 209142 w 7128792"/>
              <a:gd name="connsiteY6" fmla="*/ 1254825 h 1254825"/>
              <a:gd name="connsiteX7" fmla="*/ 0 w 7128792"/>
              <a:gd name="connsiteY7" fmla="*/ 1045683 h 1254825"/>
              <a:gd name="connsiteX8" fmla="*/ 0 w 7128792"/>
              <a:gd name="connsiteY8" fmla="*/ 209142 h 12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1254825">
                <a:moveTo>
                  <a:pt x="0" y="209142"/>
                </a:moveTo>
                <a:cubicBezTo>
                  <a:pt x="0" y="93636"/>
                  <a:pt x="93636" y="0"/>
                  <a:pt x="209142" y="0"/>
                </a:cubicBezTo>
                <a:lnTo>
                  <a:pt x="6919650" y="0"/>
                </a:lnTo>
                <a:cubicBezTo>
                  <a:pt x="7035156" y="0"/>
                  <a:pt x="7128792" y="93636"/>
                  <a:pt x="7128792" y="209142"/>
                </a:cubicBezTo>
                <a:lnTo>
                  <a:pt x="7128792" y="1045683"/>
                </a:lnTo>
                <a:cubicBezTo>
                  <a:pt x="7128792" y="1161189"/>
                  <a:pt x="7035156" y="1254825"/>
                  <a:pt x="6919650" y="1254825"/>
                </a:cubicBezTo>
                <a:lnTo>
                  <a:pt x="209142" y="1254825"/>
                </a:lnTo>
                <a:cubicBezTo>
                  <a:pt x="93636" y="1254825"/>
                  <a:pt x="0" y="1161189"/>
                  <a:pt x="0" y="1045683"/>
                </a:cubicBezTo>
                <a:lnTo>
                  <a:pt x="0" y="209142"/>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1"/>
            </a:solidFill>
          </a:ln>
          <a:effectLst>
            <a:glow rad="101600">
              <a:schemeClr val="tx1">
                <a:alpha val="60000"/>
              </a:schemeClr>
            </a:glow>
          </a:effectLst>
        </p:spPr>
        <p:style>
          <a:lnRef idx="2">
            <a:schemeClr val="accent2"/>
          </a:lnRef>
          <a:fillRef idx="1">
            <a:schemeClr val="lt1"/>
          </a:fillRef>
          <a:effectRef idx="0">
            <a:schemeClr val="accent2"/>
          </a:effectRef>
          <a:fontRef idx="minor">
            <a:schemeClr val="dk1"/>
          </a:fontRef>
        </p:style>
        <p:txBody>
          <a:bodyPr lIns="186986" tIns="186986" rIns="186986" bIns="186986" spcCol="1270" anchor="ctr"/>
          <a:lstStyle/>
          <a:p>
            <a:pPr algn="ctr" defTabSz="1466850" fontAlgn="auto">
              <a:lnSpc>
                <a:spcPct val="90000"/>
              </a:lnSpc>
              <a:spcAft>
                <a:spcPct val="35000"/>
              </a:spcAft>
              <a:defRPr/>
            </a:pP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Berterusan</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ganas</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kejam</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Down Arrow Callout 3"/>
          <p:cNvSpPr/>
          <p:nvPr/>
        </p:nvSpPr>
        <p:spPr>
          <a:xfrm>
            <a:off x="457200" y="1820144"/>
            <a:ext cx="7128792" cy="1689248"/>
          </a:xfrm>
          <a:prstGeom prst="downArrowCallout">
            <a:avLst/>
          </a:prstGeom>
          <a:effectLst>
            <a:glow rad="101600">
              <a:schemeClr val="tx1">
                <a:alpha val="6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186986" tIns="186986" rIns="186986" bIns="186986" spcCol="1270" anchor="ctr"/>
          <a:lstStyle/>
          <a:p>
            <a:pPr algn="ctr" defTabSz="1466850" fontAlgn="auto">
              <a:lnSpc>
                <a:spcPct val="90000"/>
              </a:lnSpc>
              <a:spcAft>
                <a:spcPct val="35000"/>
              </a:spcAft>
              <a:defRPr/>
            </a:pP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Mengapa</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bangsa</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71510" y="4397896"/>
            <a:ext cx="6264696" cy="936104"/>
          </a:xfrm>
          <a:prstGeom prst="rect">
            <a:avLst/>
          </a:prstGeom>
          <a:ln w="28575">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86986" tIns="186986" rIns="186986" bIns="186986" spcCol="1270" anchor="ctr"/>
          <a:lstStyle/>
          <a:p>
            <a:pPr algn="ctr" defTabSz="1466850" fontAlgn="auto">
              <a:lnSpc>
                <a:spcPct val="90000"/>
              </a:lnSpc>
              <a:spcAft>
                <a:spcPct val="35000"/>
              </a:spcAft>
              <a:defRPr/>
            </a:pP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rasa </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perikemanusiaan</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667000" y="634425"/>
            <a:ext cx="4198137" cy="584775"/>
          </a:xfrm>
          <a:prstGeom prst="rect">
            <a:avLst/>
          </a:prstGeom>
        </p:spPr>
        <p:txBody>
          <a:bodyPr wrap="none">
            <a:spAutoFit/>
          </a:bodyPr>
          <a:lstStyle/>
          <a:p>
            <a:pPr algn="ctr" fontAlgn="auto">
              <a:spcBef>
                <a:spcPts val="0"/>
              </a:spcBef>
              <a:spcAft>
                <a:spcPts val="0"/>
              </a:spcAft>
              <a:defRPr/>
            </a:pPr>
            <a:r>
              <a:rPr lang="en-US" sz="32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Persoalan</a:t>
            </a:r>
            <a:r>
              <a:rPr lang="en-US" sz="32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2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besar</a:t>
            </a:r>
            <a:r>
              <a:rPr lang="en-US" sz="32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endParaRPr lang="en-MY" sz="32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Down Arrow 6"/>
          <p:cNvSpPr/>
          <p:nvPr/>
        </p:nvSpPr>
        <p:spPr>
          <a:xfrm>
            <a:off x="6705600" y="1905000"/>
            <a:ext cx="2362200" cy="4724400"/>
          </a:xfrm>
          <a:prstGeom prst="downArrow">
            <a:avLst>
              <a:gd name="adj1" fmla="val 64293"/>
              <a:gd name="adj2" fmla="val 82159"/>
            </a:avLst>
          </a:prstGeom>
          <a:solidFill>
            <a:srgbClr val="C0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16600" dirty="0"/>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72208" y="1524000"/>
            <a:ext cx="7209430" cy="1341512"/>
          </a:xfrm>
          <a:prstGeom prst="rect">
            <a:avLst/>
          </a:prstGeom>
          <a:ln w="38100">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133983" tIns="133983" rIns="133983" bIns="133983" spcCol="1270" anchor="ctr"/>
          <a:lstStyle/>
          <a:p>
            <a:pPr algn="ctr" fontAlgn="auto">
              <a:spcBef>
                <a:spcPts val="0"/>
              </a:spcBef>
              <a:spcAft>
                <a:spcPts val="0"/>
              </a:spcAft>
              <a:defRPr/>
            </a:pPr>
            <a:endPar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endParaRPr>
          </a:p>
          <a:p>
            <a:pPr algn="ctr" fontAlgn="auto">
              <a:spcBef>
                <a:spcPts val="0"/>
              </a:spcBef>
              <a:spcAft>
                <a:spcPts val="0"/>
              </a:spcAft>
              <a:defRPr/>
            </a:pP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Mendakwa</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mereka</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sebagai</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 </a:t>
            </a:r>
          </a:p>
          <a:p>
            <a:pPr algn="ctr" fontAlgn="auto">
              <a:spcBef>
                <a:spcPts val="0"/>
              </a:spcBef>
              <a:spcAft>
                <a:spcPts val="0"/>
              </a:spcAft>
              <a:defRPr/>
            </a:pP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pilihan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dan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disayangi</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Tuhan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rPr>
              <a:t> </a:t>
            </a:r>
            <a:endParaRPr lang="en-MY" sz="26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a:p>
            <a:pPr algn="ctr" defTabSz="933450" fontAlgn="auto">
              <a:lnSpc>
                <a:spcPct val="90000"/>
              </a:lnSpc>
              <a:spcAft>
                <a:spcPct val="35000"/>
              </a:spcAft>
              <a:defRPr/>
            </a:pP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4" name="Rectangle 3"/>
          <p:cNvSpPr/>
          <p:nvPr/>
        </p:nvSpPr>
        <p:spPr>
          <a:xfrm>
            <a:off x="533400" y="2971800"/>
            <a:ext cx="3985592" cy="1008112"/>
          </a:xfrm>
          <a:prstGeom prst="rect">
            <a:avLst/>
          </a:prstGeom>
          <a:ln w="38100">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33983" tIns="133983" rIns="133983" bIns="133983" spcCol="1270" anchor="ctr"/>
          <a:lstStyle/>
          <a:p>
            <a:pPr algn="ctr" defTabSz="933450" fontAlgn="auto">
              <a:lnSpc>
                <a:spcPct val="90000"/>
              </a:lnSpc>
              <a:spcAft>
                <a:spcPct val="35000"/>
              </a:spcAft>
              <a:defRPr/>
            </a:pP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Lebih-lebih</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lagi</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5" name="Rounded Rectangle 4"/>
          <p:cNvSpPr/>
          <p:nvPr/>
        </p:nvSpPr>
        <p:spPr>
          <a:xfrm>
            <a:off x="1272208" y="4206770"/>
            <a:ext cx="7209430" cy="2498830"/>
          </a:xfrm>
          <a:prstGeom prst="roundRect">
            <a:avLst/>
          </a:prstGeom>
          <a:ln w="57150">
            <a:solidFill>
              <a:srgbClr val="002060"/>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lIns="133983" tIns="133983" rIns="133983" bIns="133983" spcCol="1270" anchor="ctr"/>
          <a:lstStyle/>
          <a:p>
            <a:pPr algn="ctr" defTabSz="933450" fontAlgn="auto">
              <a:lnSpc>
                <a:spcPct val="90000"/>
              </a:lnSpc>
              <a:spcAft>
                <a:spcPct val="35000"/>
              </a:spcAft>
              <a:defRPr/>
            </a:pP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Mendapat</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sokongan</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kuat</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daripada</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a:t>
            </a:r>
          </a:p>
          <a:p>
            <a:pPr marL="533400" indent="-342900" defTabSz="933450" fontAlgn="auto">
              <a:lnSpc>
                <a:spcPct val="90000"/>
              </a:lnSpc>
              <a:spcAft>
                <a:spcPct val="35000"/>
              </a:spcAft>
              <a:buFont typeface="Arial" pitchFamily="34" charset="0"/>
              <a:buChar char="•"/>
              <a:defRPr/>
            </a:pP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Negara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kuasa</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besar</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p>
          <a:p>
            <a:pPr marL="533400" indent="-342900" defTabSz="933450" fontAlgn="auto">
              <a:lnSpc>
                <a:spcPct val="90000"/>
              </a:lnSpc>
              <a:spcAft>
                <a:spcPct val="35000"/>
              </a:spcAft>
              <a:buFont typeface="Arial" pitchFamily="34" charset="0"/>
              <a:buChar char="•"/>
              <a:defRPr/>
            </a:pP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Beberapa</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negara</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Eropah</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p>
          <a:p>
            <a:pPr marL="533400" indent="-342900" defTabSz="933450" fontAlgn="auto">
              <a:lnSpc>
                <a:spcPct val="90000"/>
              </a:lnSpc>
              <a:spcAft>
                <a:spcPct val="35000"/>
              </a:spcAft>
              <a:buFont typeface="Arial" pitchFamily="34" charset="0"/>
              <a:buChar char="•"/>
              <a:defRPr/>
            </a:pP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Negara Islam yang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bersekongkol</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dengan</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mereka</a:t>
            </a:r>
            <a:endParaRPr lang="en-MY" sz="24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6" name="Rectangle 5"/>
          <p:cNvSpPr/>
          <p:nvPr/>
        </p:nvSpPr>
        <p:spPr>
          <a:xfrm>
            <a:off x="381000" y="457200"/>
            <a:ext cx="8458200" cy="954107"/>
          </a:xfrm>
          <a:prstGeom prst="rect">
            <a:avLst/>
          </a:prstGeom>
        </p:spPr>
        <p:txBody>
          <a:bodyPr wrap="square">
            <a:spAutoFit/>
          </a:bodyPr>
          <a:lstStyle/>
          <a:p>
            <a:pPr algn="ctr" fontAlgn="auto">
              <a:spcBef>
                <a:spcPts val="0"/>
              </a:spcBef>
              <a:spcAft>
                <a:spcPts val="0"/>
              </a:spcAft>
              <a:defRPr/>
            </a:pP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Kaum</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Yahudi</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terlalu</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 TAKSUB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dengan</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a typeface="Times New Roman"/>
                <a:cs typeface="+mn-cs"/>
              </a:rPr>
              <a:t>bangsanya</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mn-cs"/>
            </a:endParaRPr>
          </a:p>
        </p:txBody>
      </p:sp>
      <p:sp>
        <p:nvSpPr>
          <p:cNvPr id="7" name="U-Turn Arrow 6"/>
          <p:cNvSpPr/>
          <p:nvPr/>
        </p:nvSpPr>
        <p:spPr>
          <a:xfrm rot="5400000">
            <a:off x="4114800" y="2590800"/>
            <a:ext cx="685800" cy="2971800"/>
          </a:xfrm>
          <a:prstGeom prst="uturnArrow">
            <a:avLst/>
          </a:prstGeom>
          <a:solidFill>
            <a:srgbClr val="01A715"/>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152400" y="1600200"/>
            <a:ext cx="8153400" cy="1066800"/>
          </a:xfrm>
          <a:prstGeom prst="homePlate">
            <a:avLst/>
          </a:prstGeom>
          <a:effectLst>
            <a:glow rad="101600">
              <a:schemeClr val="tx1">
                <a:alpha val="6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13091" tIns="213091" rIns="213091" bIns="213091" spcCol="1270" anchor="ctr"/>
          <a:lstStyle/>
          <a:p>
            <a:pPr defTabSz="1333500" fontAlgn="auto">
              <a:lnSpc>
                <a:spcPct val="90000"/>
              </a:lnSpc>
              <a:spcAft>
                <a:spcPct val="35000"/>
              </a:spcAft>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Mengingatkan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keganasan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Yakjuj</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Makjuj</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09600" y="417493"/>
            <a:ext cx="7848600" cy="954107"/>
          </a:xfrm>
          <a:prstGeom prst="rect">
            <a:avLst/>
          </a:prstGeom>
        </p:spPr>
        <p:txBody>
          <a:bodyPr wrap="square">
            <a:spAutoFit/>
          </a:bodyPr>
          <a:lstStyle/>
          <a:p>
            <a:pPr algn="ctr" fontAlgn="auto">
              <a:spcBef>
                <a:spcPts val="0"/>
              </a:spcBef>
              <a:spcAft>
                <a:spcPts val="0"/>
              </a:spcAft>
              <a:defRPr/>
            </a:pP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Kekejaman</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dan</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keganasan</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Israel </a:t>
            </a:r>
            <a:endParaRPr lang="en-US"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endParaRPr>
          </a:p>
          <a:p>
            <a:pPr algn="ctr" fontAlgn="auto">
              <a:spcBef>
                <a:spcPts val="0"/>
              </a:spcBef>
              <a:spcAft>
                <a:spcPts val="0"/>
              </a:spcAft>
              <a:defRPr/>
            </a:pPr>
            <a:r>
              <a:rPr lang="en-US" sz="28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ke</a:t>
            </a:r>
            <a:r>
              <a:rPr lang="en-US"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atas</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Palestin</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endParaRPr lang="en-MY"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52400" y="2743200"/>
            <a:ext cx="8839200" cy="255267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297269" tIns="297269" rIns="297269" bIns="297269" spcCol="1270" anchor="ctr"/>
          <a:lstStyle/>
          <a:p>
            <a:pPr fontAlgn="auto">
              <a:spcBef>
                <a:spcPts val="0"/>
              </a:spcBef>
              <a:spcAft>
                <a:spcPts val="0"/>
              </a:spcAft>
              <a:defRPr/>
            </a:pP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Seorang</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Syeikhul</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Azhar</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menggambarkan</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sifat</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keji</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bangsa</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penjenayah</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kejam</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membezakan</a:t>
            </a:r>
            <a:r>
              <a:rPr lang="en-US" sz="24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marL="1519238" indent="-457200" defTabSz="1555750" fontAlgn="auto">
              <a:lnSpc>
                <a:spcPct val="90000"/>
              </a:lnSpc>
              <a:spcAft>
                <a:spcPct val="35000"/>
              </a:spcAft>
              <a:buFont typeface="Arial" pitchFamily="34" charset="0"/>
              <a:buChar char="•"/>
              <a:defRPr/>
            </a:pP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kanak-kanak</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awam</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sebagainya</a:t>
            </a:r>
            <a:endParaRPr lang="en-MY"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304800" y="5105400"/>
            <a:ext cx="8610600" cy="1008112"/>
          </a:xfrm>
          <a:prstGeom prst="rect">
            <a:avLst/>
          </a:prstGeom>
          <a:ln w="38100">
            <a:solidFill>
              <a:srgbClr val="FF0000"/>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33983" tIns="133983" rIns="133983" bIns="133983" spcCol="1270" anchor="ctr"/>
          <a:lstStyle/>
          <a:p>
            <a:pPr algn="ctr" defTabSz="933450" fontAlgn="auto">
              <a:lnSpc>
                <a:spcPct val="90000"/>
              </a:lnSpc>
              <a:spcAft>
                <a:spcPct val="35000"/>
              </a:spcAft>
              <a:defRPr/>
            </a:pP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kejam</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berhasrat</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menakluki</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Mekah</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Madinah</a:t>
            </a:r>
            <a:endParaRPr lang="en-MY"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Down Arrow 7"/>
          <p:cNvSpPr/>
          <p:nvPr/>
        </p:nvSpPr>
        <p:spPr>
          <a:xfrm>
            <a:off x="6934200" y="5638800"/>
            <a:ext cx="2057400" cy="1143000"/>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3850719"/>
            <a:ext cx="7920880" cy="2092881"/>
          </a:xfrm>
          <a:prstGeom prst="rect">
            <a:avLst/>
          </a:prstGeom>
        </p:spPr>
        <p:txBody>
          <a:bodyPr>
            <a:spAutoFit/>
          </a:bodyPr>
          <a:lstStyle/>
          <a:p>
            <a:pPr algn="ctr" fontAlgn="auto">
              <a:spcBef>
                <a:spcPts val="0"/>
              </a:spcBef>
              <a:spcAft>
                <a:spcPts val="0"/>
              </a:spcAft>
              <a:defRPr/>
            </a:pP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Orang</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kafir</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Yahudi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dari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Bani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Israil</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telah</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dilaknat</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dalam</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Zabur</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Injil</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melalui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lidah</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Nabi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Daud</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Nabi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Isa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ibni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Maryam</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demikian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itu</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disebabkan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menderhaka</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menceroboh</a:t>
            </a:r>
            <a:r>
              <a:rPr lang="en-US" sz="26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endPar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endParaRPr>
          </a:p>
        </p:txBody>
      </p:sp>
      <p:sp>
        <p:nvSpPr>
          <p:cNvPr id="4" name="Rectangle 3"/>
          <p:cNvSpPr/>
          <p:nvPr/>
        </p:nvSpPr>
        <p:spPr>
          <a:xfrm>
            <a:off x="0" y="1905000"/>
            <a:ext cx="9144000" cy="1631216"/>
          </a:xfrm>
          <a:prstGeom prst="rect">
            <a:avLst/>
          </a:prstGeom>
        </p:spPr>
        <p:txBody>
          <a:bodyPr wrap="square">
            <a:spAutoFit/>
          </a:bodyPr>
          <a:lstStyle/>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لُعِنَ الَّذِينَ كَفَرُواْ مِن بَنِي إِسْرَائِيلَ عَلَى لِسَانِ دَاوُودَ وَعِيسَى ابْنِ مَرْيَمَ ذَلِكَ بِمَا عَصَوا وَّكَانُواْ يَعْتَدُونَ</a:t>
            </a:r>
            <a:endParaRPr lang="en-US"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371600" y="462915"/>
            <a:ext cx="66294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78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6"/>
          <p:cNvSpPr/>
          <p:nvPr/>
        </p:nvSpPr>
        <p:spPr>
          <a:xfrm>
            <a:off x="990600" y="3372539"/>
            <a:ext cx="7272808" cy="115829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effectLst>
            <a:glow rad="101600">
              <a:schemeClr val="tx1">
                <a:alpha val="6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0843" tIns="170843" rIns="170843" bIns="170843" spcCol="1270" anchor="ctr"/>
          <a:lstStyle/>
          <a:p>
            <a:pPr algn="ctr" defTabSz="1333500" fontAlgn="auto">
              <a:lnSpc>
                <a:spcPct val="90000"/>
              </a:lnSpc>
              <a:spcAft>
                <a:spcPct val="35000"/>
              </a:spcAft>
              <a:defRPr/>
            </a:pP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memberikan</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kuffar</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reeform 7"/>
          <p:cNvSpPr/>
          <p:nvPr/>
        </p:nvSpPr>
        <p:spPr>
          <a:xfrm>
            <a:off x="1638672" y="4480501"/>
            <a:ext cx="6192688" cy="1158299"/>
          </a:xfrm>
          <a:prstGeom prst="rect">
            <a:avLst/>
          </a:prstGeom>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lIns="170843" tIns="170843" rIns="170843" bIns="170843" spcCol="1270" anchor="ctr"/>
          <a:lstStyle/>
          <a:p>
            <a:pPr algn="ctr" defTabSz="1333500" fontAlgn="auto">
              <a:lnSpc>
                <a:spcPct val="90000"/>
              </a:lnSpc>
              <a:spcAft>
                <a:spcPct val="35000"/>
              </a:spcAft>
              <a:defRPr/>
            </a:pPr>
            <a:r>
              <a:rPr lang="en-US" sz="2600" b="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 sekali-kali akan melindungi Islam dan ummah</a:t>
            </a:r>
            <a:endParaRPr lang="en-MY" sz="2600" b="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19200" y="619780"/>
            <a:ext cx="6553200" cy="584775"/>
          </a:xfrm>
          <a:prstGeom prst="rect">
            <a:avLst/>
          </a:prstGeom>
        </p:spPr>
        <p:txBody>
          <a:bodyPr wrap="square">
            <a:spAutoFit/>
          </a:bodyPr>
          <a:lstStyle/>
          <a:p>
            <a:pPr algn="ctr" fontAlgn="auto">
              <a:spcBef>
                <a:spcPts val="0"/>
              </a:spcBef>
              <a:spcAft>
                <a:spcPts val="0"/>
              </a:spcAft>
              <a:defRPr/>
            </a:pPr>
            <a:r>
              <a:rPr lang="en-US" sz="3200" b="1"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Satu</a:t>
            </a:r>
            <a:r>
              <a:rPr lang="en-US" sz="3200" b="1"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2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hakikat</a:t>
            </a:r>
            <a:endParaRPr lang="en-MY" sz="3200" b="1"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Down Arrow 5"/>
          <p:cNvSpPr/>
          <p:nvPr/>
        </p:nvSpPr>
        <p:spPr>
          <a:xfrm>
            <a:off x="5943600" y="5410200"/>
            <a:ext cx="3048000" cy="1295400"/>
          </a:xfrm>
          <a:prstGeom prst="downArrow">
            <a:avLst/>
          </a:prstGeom>
          <a:solidFill>
            <a:srgbClr val="00B0F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ounded Rectangle 6"/>
          <p:cNvSpPr/>
          <p:nvPr/>
        </p:nvSpPr>
        <p:spPr>
          <a:xfrm>
            <a:off x="990600" y="1692170"/>
            <a:ext cx="7209430" cy="1432030"/>
          </a:xfrm>
          <a:prstGeom prst="roundRect">
            <a:avLst/>
          </a:prstGeom>
          <a:ln w="57150">
            <a:solidFill>
              <a:srgbClr val="002060"/>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lIns="133983" tIns="133983" rIns="133983" bIns="133983" spcCol="1270" anchor="ctr"/>
          <a:lstStyle/>
          <a:p>
            <a:pPr algn="ctr" defTabSz="933450" fontAlgn="auto">
              <a:lnSpc>
                <a:spcPct val="90000"/>
              </a:lnSpc>
              <a:spcAft>
                <a:spcPct val="35000"/>
              </a:spcAft>
              <a:defRPr/>
            </a:pP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Umat</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boleh</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bergantung</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simpati</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bantuan</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golongan</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kuffar</a:t>
            </a:r>
            <a:endParaRPr lang="en-MY" sz="2600" dirty="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8" name="Curved Left Arrow 7"/>
          <p:cNvSpPr/>
          <p:nvPr/>
        </p:nvSpPr>
        <p:spPr>
          <a:xfrm>
            <a:off x="7772400" y="2514600"/>
            <a:ext cx="914400" cy="1295400"/>
          </a:xfrm>
          <a:prstGeom prst="curvedLeftArrow">
            <a:avLst/>
          </a:prstGeom>
          <a:solidFill>
            <a:srgbClr val="00B0F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10142"/>
            <a:ext cx="9144000" cy="2123658"/>
          </a:xfrm>
          <a:prstGeom prst="rect">
            <a:avLst/>
          </a:prstGeom>
        </p:spPr>
        <p:txBody>
          <a:bodyPr wrap="square">
            <a:spAutoFit/>
          </a:bodyPr>
          <a:lstStyle/>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وَلَن تَرْضَى عَنكَ الْيَهُودُ وَلاَ النَّصَارَى حَتَّى تَتَّبِعَ مِلَّتَهُمْ قُلْ إِنَّ هُدَى اللهِ هُوَ الْهُدَى وَلَئِنِ اتَّبَعْتَ أَهْوَاءهُم بَعْدَ الَّذِي جَاءكَ مِنَ الْعِلْمِ مَا لَكَ مِنَ اللهِ مِن وَلِيٍّ وَلاَ نَصِيرٍ</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0" y="3687901"/>
            <a:ext cx="9144000" cy="3170099"/>
          </a:xfrm>
          <a:prstGeom prst="rect">
            <a:avLst/>
          </a:prstGeom>
        </p:spPr>
        <p:txBody>
          <a:bodyPr wrap="square">
            <a:spAutoFit/>
          </a:bodyPr>
          <a:lstStyle/>
          <a:p>
            <a:pPr algn="ctr" fontAlgn="auto">
              <a:spcBef>
                <a:spcPts val="0"/>
              </a:spcBef>
              <a:spcAft>
                <a:spcPts val="0"/>
              </a:spcAft>
              <a:defRPr/>
            </a:pP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Orang-orang</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Yahudi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Nasrani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tidak</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sekali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-kali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akan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bersetuju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atau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suka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kepadamu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wahai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Muhammad)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sehingga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engkau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menurut</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agama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telah</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terpesong</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itu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Katakanlah</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kepada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Sesungguhnya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petunjuk</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Allah (agama Islam)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itulah</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petunjuk</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benar</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Dan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demi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sesungguhnya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jika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engkau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menurut</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kehendak</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hawa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nafsu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sesudah</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datangnya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wahyu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memberi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pengetahuan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kepadamu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tentang</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kebenaran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maka</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tiadalah</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engkau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akan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peroleh</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dari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Allah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sesuatupun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dapat</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mengawal</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memberi</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pertolongan</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0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kepadamu</a:t>
            </a:r>
            <a:r>
              <a:rPr lang="en-US"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endParaRPr lang="en-MY" sz="20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5" name="Rectangle 4"/>
          <p:cNvSpPr/>
          <p:nvPr/>
        </p:nvSpPr>
        <p:spPr>
          <a:xfrm>
            <a:off x="457200" y="462915"/>
            <a:ext cx="83155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120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451159"/>
            <a:ext cx="9144000" cy="954107"/>
          </a:xfrm>
          <a:prstGeom prst="rect">
            <a:avLst/>
          </a:prstGeom>
        </p:spPr>
        <p:txBody>
          <a:bodyPr wrap="square">
            <a:spAutoFit/>
          </a:bodyPr>
          <a:lstStyle/>
          <a:p>
            <a:pPr algn="ctr" fontAlgn="auto">
              <a:spcBef>
                <a:spcPts val="0"/>
              </a:spcBef>
              <a:spcAft>
                <a:spcPts val="0"/>
              </a:spcAft>
              <a:defRPr/>
            </a:pP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Islam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mengajar</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kita</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bahawa</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p>
          <a:p>
            <a:pPr algn="ctr" fontAlgn="auto">
              <a:spcBef>
                <a:spcPts val="0"/>
              </a:spcBef>
              <a:spcAft>
                <a:spcPts val="0"/>
              </a:spcAft>
              <a:defRPr/>
            </a:pP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mat</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Islam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adalah</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bersaudara</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5029200" y="1945719"/>
            <a:ext cx="3505200" cy="2092881"/>
          </a:xfrm>
          <a:prstGeom prst="rect">
            <a:avLst/>
          </a:prstGeom>
          <a:solidFill>
            <a:schemeClr val="accent6">
              <a:lumMod val="75000"/>
            </a:schemeClr>
          </a:solidFill>
          <a:effectLst>
            <a:glow rad="101600">
              <a:schemeClr val="tx1">
                <a:alpha val="60000"/>
              </a:schemeClr>
            </a:glow>
          </a:effectLst>
        </p:spPr>
        <p:txBody>
          <a:bodyPr wrap="square">
            <a:spAutoFit/>
          </a:bodyPr>
          <a:lstStyle/>
          <a:p>
            <a:pPr algn="ct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membiarkan</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Palestin</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600" b="1"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menderita</a:t>
            </a:r>
            <a:endParaRPr lang="en-MY" sz="2600" b="1"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816968" y="4681866"/>
            <a:ext cx="7641232" cy="1490334"/>
          </a:xfrm>
          <a:prstGeom prst="roundRect">
            <a:avLst/>
          </a:prstGeom>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213091" tIns="213091" rIns="213091" bIns="213091" spcCol="1270" anchor="ctr"/>
          <a:lstStyle/>
          <a:p>
            <a:pPr algn="ctr" defTabSz="1333500" fontAlgn="auto">
              <a:lnSpc>
                <a:spcPct val="90000"/>
              </a:lnSpc>
              <a:spcAft>
                <a:spcPct val="35000"/>
              </a:spcAft>
              <a:defRPr/>
            </a:pP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apa-apa</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Explosion 1 6"/>
          <p:cNvSpPr/>
          <p:nvPr/>
        </p:nvSpPr>
        <p:spPr>
          <a:xfrm>
            <a:off x="457200" y="1752600"/>
            <a:ext cx="4572000" cy="2362200"/>
          </a:xfrm>
          <a:prstGeom prst="irregularSeal1">
            <a:avLst/>
          </a:prstGeom>
          <a:solidFill>
            <a:srgbClr val="00B0F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BERDOSA!!!</a:t>
            </a:r>
            <a:endParaRPr lang="en-MY"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800" dirty="0"/>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907704" y="4738146"/>
            <a:ext cx="6048672" cy="1967454"/>
          </a:xfrm>
          <a:prstGeom prst="roundRect">
            <a:avLst/>
          </a:prstGeom>
          <a:effectLst>
            <a:glow rad="101600">
              <a:schemeClr val="tx1">
                <a:alpha val="6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165149" tIns="165149" rIns="165149" bIns="165149" spcCol="1270" anchor="ctr"/>
          <a:lstStyle/>
          <a:p>
            <a:pPr algn="ctr" defTabSz="1289050" fontAlgn="auto">
              <a:lnSpc>
                <a:spcPct val="90000"/>
              </a:lnSpc>
              <a:spcAft>
                <a:spcPct val="35000"/>
              </a:spcAft>
              <a:defRPr/>
            </a:pPr>
            <a:r>
              <a:rPr lang="en-US" sz="26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Mempertahankan kesucian Baitul Maqdis kerana ia adalah kiblat pertama umat Islam</a:t>
            </a:r>
            <a:endParaRPr lang="en-MY" sz="26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971600" y="1593032"/>
            <a:ext cx="7488832" cy="1463398"/>
          </a:xfrm>
          <a:prstGeom prst="rect">
            <a:avLst/>
          </a:prstGeom>
          <a:ln>
            <a:solidFill>
              <a:schemeClr val="bg1"/>
            </a:solidFill>
          </a:ln>
          <a:effectLst>
            <a:glow rad="101600">
              <a:schemeClr val="tx1">
                <a:alpha val="60000"/>
              </a:schemeClr>
            </a:glow>
          </a:effectLst>
        </p:spPr>
        <p:style>
          <a:lnRef idx="2">
            <a:schemeClr val="accent4">
              <a:shade val="50000"/>
            </a:schemeClr>
          </a:lnRef>
          <a:fillRef idx="1">
            <a:schemeClr val="accent4"/>
          </a:fillRef>
          <a:effectRef idx="0">
            <a:schemeClr val="accent4"/>
          </a:effectRef>
          <a:fontRef idx="minor">
            <a:schemeClr val="lt1"/>
          </a:fontRef>
        </p:style>
        <p:txBody>
          <a:bodyPr lIns="165149" tIns="165149" rIns="165149" bIns="165149" spcCol="1270" anchor="ctr"/>
          <a:lstStyle/>
          <a:p>
            <a:pPr algn="ctr" defTabSz="1289050" fontAlgn="auto">
              <a:lnSpc>
                <a:spcPct val="90000"/>
              </a:lnSpc>
              <a:spcAft>
                <a:spcPct val="35000"/>
              </a:spcAft>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meringankan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penderitaan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seagama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Palestin</a:t>
            </a: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Down Arrow Callout 4"/>
          <p:cNvSpPr/>
          <p:nvPr/>
        </p:nvSpPr>
        <p:spPr>
          <a:xfrm>
            <a:off x="1907704" y="2889176"/>
            <a:ext cx="6048672" cy="2088232"/>
          </a:xfrm>
          <a:prstGeom prst="downArrowCallout">
            <a:avLst/>
          </a:prstGeom>
          <a:ln w="38100">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165149" tIns="165149" rIns="165149" bIns="165149" spcCol="1270" anchor="ctr"/>
          <a:lstStyle/>
          <a:p>
            <a:pPr algn="ctr" defTabSz="1289050" fontAlgn="auto">
              <a:lnSpc>
                <a:spcPct val="90000"/>
              </a:lnSpc>
              <a:spcAft>
                <a:spcPct val="35000"/>
              </a:spcAft>
              <a:defRPr/>
            </a:pP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turut</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38200" y="624880"/>
            <a:ext cx="7482946" cy="584775"/>
          </a:xfrm>
          <a:prstGeom prst="rect">
            <a:avLst/>
          </a:prstGeom>
        </p:spPr>
        <p:txBody>
          <a:bodyPr wrap="none">
            <a:spAutoFit/>
          </a:bodyPr>
          <a:lstStyle/>
          <a:p>
            <a:pPr algn="ctr" fontAlgn="auto">
              <a:spcBef>
                <a:spcPts val="0"/>
              </a:spcBef>
              <a:spcAft>
                <a:spcPts val="0"/>
              </a:spcAft>
              <a:defRPr/>
            </a:pPr>
            <a:r>
              <a:rPr lang="en-US" sz="3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Sedarlah</a:t>
            </a:r>
            <a:r>
              <a:rPr lang="en-US" sz="3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tentang</a:t>
            </a:r>
            <a:r>
              <a:rPr lang="en-US" sz="3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kewajipan</a:t>
            </a:r>
            <a:r>
              <a:rPr lang="en-US" sz="32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2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kita</a:t>
            </a:r>
            <a:endParaRPr lang="en-MY" sz="32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00" y="2317561"/>
            <a:ext cx="5334000"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ar-SA" sz="9600" b="1" dirty="0">
                <a:ln w="1841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اَلْحَمْدُ ِللهِ</a:t>
            </a:r>
            <a:endParaRPr lang="en-MY" sz="9600" b="1" dirty="0">
              <a:ln w="1841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endParaRPr>
          </a:p>
        </p:txBody>
      </p:sp>
      <p:sp>
        <p:nvSpPr>
          <p:cNvPr id="4" name="TextBox 5"/>
          <p:cNvSpPr txBox="1"/>
          <p:nvPr/>
        </p:nvSpPr>
        <p:spPr>
          <a:xfrm>
            <a:off x="1214414" y="4895671"/>
            <a:ext cx="6715172" cy="1200329"/>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36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US" sz="36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6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puji-pujian</a:t>
            </a:r>
            <a:r>
              <a:rPr lang="en-US" sz="36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6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bagi</a:t>
            </a:r>
            <a:r>
              <a:rPr lang="en-US" sz="36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S.W.T.</a:t>
            </a:r>
            <a:endParaRPr lang="en-MY" sz="36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881010" y="634425"/>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71601" y="1989413"/>
            <a:ext cx="7488832" cy="2023734"/>
          </a:xfrm>
          <a:prstGeom prst="round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213091" tIns="213091" rIns="213091" bIns="213091" spcCol="1270" anchor="ctr"/>
          <a:lstStyle/>
          <a:p>
            <a:pPr algn="ctr" defTabSz="1333500" fontAlgn="auto">
              <a:lnSpc>
                <a:spcPct val="90000"/>
              </a:lnSpc>
              <a:spcAft>
                <a:spcPct val="35000"/>
              </a:spcAft>
              <a:defRPr/>
            </a:pP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Hulurkan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bantuan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kewangan</a:t>
            </a:r>
            <a:endPar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998467" y="4171554"/>
            <a:ext cx="7461965" cy="2153046"/>
          </a:xfrm>
          <a:prstGeom prst="rect">
            <a:avLst/>
          </a:prstGeom>
          <a:effectLst>
            <a:glow rad="101600">
              <a:schemeClr val="tx1">
                <a:alpha val="6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lIns="213091" tIns="213091" rIns="213091" bIns="213091" spcCol="1270" anchor="ctr"/>
          <a:lstStyle/>
          <a:p>
            <a:pPr algn="ctr" defTabSz="1333500" fontAlgn="auto">
              <a:lnSpc>
                <a:spcPct val="90000"/>
              </a:lnSpc>
              <a:spcAft>
                <a:spcPct val="35000"/>
              </a:spcAft>
              <a:defRPr/>
            </a:pPr>
            <a:r>
              <a:rPr lang="en-US" sz="2600" dirty="0" err="1"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600" dirty="0"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MY" sz="2600" dirty="0" smtClean="0">
              <a:ln w="3175" cmpd="sng">
                <a:solidFill>
                  <a:schemeClr val="tx1"/>
                </a:solidFill>
                <a:prstDash val="solid"/>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defTabSz="1333500" fontAlgn="auto">
              <a:lnSpc>
                <a:spcPct val="90000"/>
              </a:lnSpc>
              <a:spcAft>
                <a:spcPct val="35000"/>
              </a:spcAft>
              <a:defRPr/>
            </a:pP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Agar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kesabaran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mempertahankan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tanah</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keganasan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pencerobohan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zionis</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9647" y="459904"/>
            <a:ext cx="7560840" cy="954107"/>
          </a:xfrm>
          <a:prstGeom prst="rect">
            <a:avLst/>
          </a:prstGeom>
        </p:spPr>
        <p:txBody>
          <a:bodyPr>
            <a:spAutoFit/>
          </a:bodyPr>
          <a:lstStyle/>
          <a:p>
            <a:pPr algn="ctr" fontAlgn="auto">
              <a:spcBef>
                <a:spcPts val="0"/>
              </a:spcBef>
              <a:spcAft>
                <a:spcPts val="0"/>
              </a:spcAft>
              <a:defRPr/>
            </a:pP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Marilah</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kita</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membantu</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meringankan</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penderitaan</a:t>
            </a:r>
            <a:r>
              <a:rPr lang="en-US"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Rakyat </a:t>
            </a:r>
            <a:r>
              <a:rPr lang="en-US" sz="28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Palestin</a:t>
            </a:r>
            <a:r>
              <a:rPr lang="en-US" sz="28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endParaRPr lang="en-MY" sz="28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63588" y="2077616"/>
            <a:ext cx="7272808" cy="1140750"/>
          </a:xfrm>
          <a:prstGeom prst="rect">
            <a:avLst/>
          </a:prstGeom>
          <a:ln w="28575">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lIns="169987" tIns="169987" rIns="169987" bIns="169987" spcCol="1270" anchor="ctr"/>
          <a:lstStyle/>
          <a:p>
            <a:pPr algn="ctr" defTabSz="1333500" fontAlgn="auto">
              <a:lnSpc>
                <a:spcPct val="90000"/>
              </a:lnSpc>
              <a:spcAft>
                <a:spcPct val="35000"/>
              </a:spcAft>
              <a:defRPr/>
            </a:pPr>
            <a:r>
              <a:rPr lang="en-US" sz="28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Mereka</a:t>
            </a:r>
            <a:r>
              <a:rPr lang="en-US" sz="28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bangsa</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sangat</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penakut</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pengecut</a:t>
            </a:r>
            <a:endParaRPr lang="en-MY" sz="28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863588" y="3583650"/>
            <a:ext cx="7272808" cy="1140750"/>
          </a:xfrm>
          <a:prstGeom prst="rect">
            <a:avLst/>
          </a:prstGeom>
          <a:ln w="28575">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lIns="169987" tIns="169987" rIns="169987" bIns="169987" spcCol="1270" anchor="ctr"/>
          <a:lstStyle/>
          <a:p>
            <a:pPr algn="ctr" defTabSz="1333500" fontAlgn="auto">
              <a:lnSpc>
                <a:spcPct val="90000"/>
              </a:lnSpc>
              <a:spcAft>
                <a:spcPct val="35000"/>
              </a:spcAft>
              <a:defRPr/>
            </a:pP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Tidak</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mustahil</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mereka</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dikalahkan</a:t>
            </a:r>
            <a:endParaRPr lang="en-MY" sz="28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304800" y="457200"/>
            <a:ext cx="8534400" cy="1015663"/>
          </a:xfrm>
          <a:prstGeom prst="rect">
            <a:avLst/>
          </a:prstGeom>
        </p:spPr>
        <p:txBody>
          <a:bodyPr wrap="square">
            <a:spAutoFit/>
          </a:bodyPr>
          <a:lstStyle/>
          <a:p>
            <a:pPr algn="ctr" fontAlgn="auto">
              <a:spcBef>
                <a:spcPts val="0"/>
              </a:spcBef>
              <a:spcAft>
                <a:spcPts val="0"/>
              </a:spcAft>
              <a:defRPr/>
            </a:pPr>
            <a:r>
              <a:rPr lang="en-US"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Walaupun</a:t>
            </a:r>
            <a:r>
              <a:rPr lang="en-US"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yahudi</a:t>
            </a:r>
            <a:r>
              <a:rPr lang="en-US"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dianggap</a:t>
            </a:r>
            <a:r>
              <a:rPr lang="en-US"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bangsa</a:t>
            </a:r>
            <a:r>
              <a:rPr lang="en-US"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kuat</a:t>
            </a:r>
            <a:r>
              <a:rPr lang="en-US"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REALITINYA.....</a:t>
            </a:r>
            <a:endParaRPr lang="en-MY"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39552" y="3269671"/>
            <a:ext cx="8147248" cy="1579500"/>
          </a:xfrm>
          <a:prstGeom prst="roundRect">
            <a:avLst/>
          </a:prstGeom>
          <a:ln w="38100">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lIns="191405" tIns="191405" rIns="191405" bIns="191405" spcCol="1270" anchor="ctr"/>
          <a:lstStyle/>
          <a:p>
            <a:pPr defTabSz="1333500" fontAlgn="auto">
              <a:lnSpc>
                <a:spcPct val="90000"/>
              </a:lnSpc>
              <a:spcAft>
                <a:spcPct val="35000"/>
              </a:spcAft>
              <a:defRPr/>
            </a:pPr>
            <a:r>
              <a:rPr lang="en-US" sz="24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peperangan itu Rasulullah SAW memimpin tentera Islam seramai 1,400 orang tentera </a:t>
            </a:r>
            <a:endParaRPr lang="en-MY" sz="24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195736" y="4647799"/>
            <a:ext cx="6338664" cy="762401"/>
          </a:xfrm>
          <a:prstGeom prst="roundRect">
            <a:avLst/>
          </a:prstGeom>
          <a:ln>
            <a:solidFill>
              <a:schemeClr val="tx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lIns="191405" tIns="191405" rIns="191405" bIns="191405" spcCol="1270" anchor="ctr"/>
          <a:lstStyle/>
          <a:p>
            <a:pPr algn="ctr" defTabSz="1333500" fontAlgn="auto">
              <a:lnSpc>
                <a:spcPct val="90000"/>
              </a:lnSpc>
              <a:spcAft>
                <a:spcPct val="35000"/>
              </a:spcAft>
              <a:defRPr/>
            </a:pPr>
            <a:r>
              <a:rPr lang="en-US" sz="24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Mengepung selama 10 hari</a:t>
            </a:r>
            <a:endParaRPr lang="en-MY" sz="24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545630" y="5507100"/>
            <a:ext cx="8064969" cy="1274700"/>
          </a:xfrm>
          <a:prstGeom prst="roundRect">
            <a:avLst/>
          </a:prstGeom>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191405" tIns="191405" rIns="191405" bIns="191405" spcCol="1270" anchor="ctr"/>
          <a:lstStyle/>
          <a:p>
            <a:pPr algn="ctr" defTabSz="1333500" fontAlgn="auto">
              <a:lnSpc>
                <a:spcPct val="90000"/>
              </a:lnSpc>
              <a:spcAft>
                <a:spcPct val="35000"/>
              </a:spcAft>
              <a:defRPr/>
            </a:pPr>
            <a:r>
              <a:rPr lang="en-US" sz="24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Tentera Islam diketuai Saidina Ali berjaya menewaskan pertahanan Yahudi dan mereka menyerah kalah</a:t>
            </a:r>
            <a:endParaRPr lang="en-MY" sz="240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762000" y="493693"/>
            <a:ext cx="7620000" cy="954107"/>
          </a:xfrm>
          <a:prstGeom prst="rect">
            <a:avLst/>
          </a:prstGeom>
        </p:spPr>
        <p:txBody>
          <a:bodyPr wrap="square">
            <a:spAutoFit/>
          </a:bodyPr>
          <a:lstStyle/>
          <a:p>
            <a:pPr algn="ctr" fontAlgn="auto">
              <a:spcBef>
                <a:spcPts val="0"/>
              </a:spcBef>
              <a:spcAft>
                <a:spcPts val="0"/>
              </a:spcAft>
              <a:defRPr/>
            </a:pPr>
            <a:r>
              <a:rPr lang="en-US" sz="28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Fakta</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sejarah</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Islam </a:t>
            </a:r>
            <a:r>
              <a:rPr lang="en-US" sz="28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tentang</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p>
          <a:p>
            <a:pPr algn="ctr" fontAlgn="auto">
              <a:spcBef>
                <a:spcPts val="0"/>
              </a:spcBef>
              <a:spcAft>
                <a:spcPts val="0"/>
              </a:spcAft>
              <a:defRPr/>
            </a:pPr>
            <a:r>
              <a:rPr lang="en-US" sz="28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kejayaan</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tentera</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rPr>
              <a:t>Islam</a:t>
            </a:r>
            <a:endPar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endParaRPr>
          </a:p>
        </p:txBody>
      </p:sp>
      <p:sp>
        <p:nvSpPr>
          <p:cNvPr id="7" name="Right Arrow 6"/>
          <p:cNvSpPr/>
          <p:nvPr/>
        </p:nvSpPr>
        <p:spPr>
          <a:xfrm>
            <a:off x="228600" y="3068700"/>
            <a:ext cx="1676400" cy="457200"/>
          </a:xfrm>
          <a:prstGeom prst="rightArrow">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52400" y="1600200"/>
            <a:ext cx="8763000" cy="1447800"/>
          </a:xfrm>
          <a:prstGeom prst="rect">
            <a:avLst/>
          </a:prstGeom>
          <a:ln w="28575">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lIns="169987" tIns="169987" rIns="169987" bIns="169987" spcCol="1270" anchor="ctr"/>
          <a:lstStyle/>
          <a:p>
            <a:pPr algn="ctr" fontAlgn="auto">
              <a:spcBef>
                <a:spcPts val="0"/>
              </a:spcBef>
              <a:spcAft>
                <a:spcPts val="0"/>
              </a:spcAft>
              <a:defRPr/>
            </a:pP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Tentera</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pernah</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berjaya</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menewaskan</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kubu</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kuat</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puak</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Yahudi</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peperangan</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Khaibar</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algn="ctr" fontAlgn="auto">
              <a:spcBef>
                <a:spcPts val="0"/>
              </a:spcBef>
              <a:spcAft>
                <a:spcPts val="0"/>
              </a:spcAft>
              <a:defRPr/>
            </a:pP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4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7 </a:t>
            </a:r>
            <a:r>
              <a:rPr lang="en-US" sz="24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Hijrah</a:t>
            </a:r>
            <a:endParaRPr lang="en-MY"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452735"/>
            <a:ext cx="8458200" cy="954107"/>
          </a:xfrm>
          <a:prstGeom prst="rect">
            <a:avLst/>
          </a:prstGeom>
        </p:spPr>
        <p:txBody>
          <a:bodyPr wrap="square">
            <a:spAutoFit/>
          </a:bodyPr>
          <a:lstStyle/>
          <a:p>
            <a:pPr algn="ctr" fontAlgn="auto">
              <a:spcBef>
                <a:spcPts val="0"/>
              </a:spcBef>
              <a:spcAft>
                <a:spcPts val="0"/>
              </a:spcAft>
              <a:defRPr/>
            </a:pPr>
            <a:r>
              <a:rPr lang="en-US" sz="28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Fakta</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sejarah</a:t>
            </a:r>
            <a:r>
              <a:rPr lang="en-US" sz="28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28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Islam </a:t>
            </a:r>
            <a:r>
              <a:rPr lang="en-US" sz="2800" dirty="0" err="1" smtClean="0">
                <a:ln w="3175" cmpd="sng">
                  <a:solidFill>
                    <a:prstClr val="black"/>
                  </a:solidFill>
                  <a:prstDash val="solid"/>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Times New Roman"/>
                <a:cs typeface="+mn-cs"/>
              </a:rPr>
              <a:t>d</a:t>
            </a:r>
            <a:r>
              <a:rPr lang="en-US" sz="2800" dirty="0" err="1" smtClean="0">
                <a:ln w="3175" cmpd="sng">
                  <a:solidFill>
                    <a:prstClr val="black"/>
                  </a:solidFill>
                  <a:prstDash val="solid"/>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800" dirty="0" smtClean="0">
                <a:ln w="3175" cmpd="sng">
                  <a:solidFill>
                    <a:prstClr val="black"/>
                  </a:solidFill>
                  <a:prstDash val="solid"/>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w="3175" cmpd="sng">
                  <a:solidFill>
                    <a:prstClr val="black"/>
                  </a:solidFill>
                  <a:prstDash val="solid"/>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peperangan</a:t>
            </a:r>
            <a:r>
              <a:rPr lang="en-US" sz="2800" dirty="0" smtClean="0">
                <a:ln w="3175" cmpd="sng">
                  <a:solidFill>
                    <a:prstClr val="black"/>
                  </a:solidFill>
                  <a:prstDash val="solid"/>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Arab-Israel </a:t>
            </a:r>
            <a:endParaRPr lang="en-US" sz="2800" dirty="0" smtClean="0">
              <a:effectLst>
                <a:glow rad="101600">
                  <a:prstClr val="black">
                    <a:alpha val="60000"/>
                  </a:prstClr>
                </a:glow>
                <a:outerShdw blurRad="38100" dist="38100" dir="2700000" algn="tl">
                  <a:srgbClr val="000000">
                    <a:alpha val="43137"/>
                  </a:srgbClr>
                </a:outerShdw>
              </a:effectLst>
            </a:endParaRPr>
          </a:p>
        </p:txBody>
      </p:sp>
      <p:sp>
        <p:nvSpPr>
          <p:cNvPr id="4" name="Rounded Rectangle 3"/>
          <p:cNvSpPr/>
          <p:nvPr/>
        </p:nvSpPr>
        <p:spPr>
          <a:xfrm>
            <a:off x="609600" y="2133600"/>
            <a:ext cx="7920880" cy="2036700"/>
          </a:xfrm>
          <a:prstGeom prst="round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191405" tIns="191405" rIns="191405" bIns="191405" spcCol="1270" anchor="ctr"/>
          <a:lstStyle/>
          <a:p>
            <a:pPr algn="ctr" defTabSz="1333500" fontAlgn="auto">
              <a:lnSpc>
                <a:spcPct val="90000"/>
              </a:lnSpc>
              <a:spcAft>
                <a:spcPct val="35000"/>
              </a:spcAft>
              <a:defRPr/>
            </a:pP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peperangan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Arab-Israel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pada</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tahun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1972,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tentera</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Mesir</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berjaya</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mengalahkan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tentera</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Israel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bulan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Ramadhan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tahun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tersebut</a:t>
            </a:r>
            <a:endParaRPr lang="en-MY" sz="26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a:off x="381000" y="1905000"/>
            <a:ext cx="1676400" cy="457200"/>
          </a:xfrm>
          <a:prstGeom prst="rightArrow">
            <a:avLst/>
          </a:prstGeom>
          <a:solidFill>
            <a:srgbClr val="FF00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solidFill>
                <a:schemeClr val="bg1"/>
              </a:solidFill>
              <a:effectLst>
                <a:glow rad="101600">
                  <a:schemeClr val="tx1">
                    <a:alpha val="60000"/>
                  </a:schemeClr>
                </a:glow>
              </a:effectLst>
              <a:latin typeface="Arial Black" pitchFamily="34" charset="0"/>
            </a:endParaRPr>
          </a:p>
        </p:txBody>
      </p:sp>
      <p:sp>
        <p:nvSpPr>
          <p:cNvPr id="6" name="Rounded Rectangle 5"/>
          <p:cNvSpPr/>
          <p:nvPr/>
        </p:nvSpPr>
        <p:spPr>
          <a:xfrm>
            <a:off x="1219200" y="4038600"/>
            <a:ext cx="7391400" cy="1676400"/>
          </a:xfrm>
          <a:prstGeom prst="roundRect">
            <a:avLst/>
          </a:prstGeom>
          <a:ln>
            <a:solidFill>
              <a:schemeClr val="tx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lIns="191405" tIns="191405" rIns="191405" bIns="191405" spcCol="1270" anchor="ctr"/>
          <a:lstStyle/>
          <a:p>
            <a:pPr algn="ctr" defTabSz="1333500" fontAlgn="auto">
              <a:lnSpc>
                <a:spcPct val="90000"/>
              </a:lnSpc>
              <a:spcAft>
                <a:spcPct val="35000"/>
              </a:spcAft>
              <a:defRPr/>
            </a:pP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Kemenangan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tentera</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dibantu</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kekuatan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keimanan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pertolongan</a:t>
            </a:r>
            <a:r>
              <a:rPr lang="en-US" sz="26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endParaRPr lang="en-MY" sz="26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09800" y="1664036"/>
            <a:ext cx="5438376" cy="1460164"/>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179585" tIns="179585" rIns="179585" bIns="179585" spcCol="1270" anchor="ctr"/>
          <a:lstStyle/>
          <a:p>
            <a:pPr marL="342900" indent="-342900" defTabSz="1022350" fontAlgn="auto">
              <a:lnSpc>
                <a:spcPct val="90000"/>
              </a:lnSpc>
              <a:spcAft>
                <a:spcPct val="35000"/>
              </a:spcAft>
              <a:buFont typeface="Wingdings" pitchFamily="2" charset="2"/>
              <a:buChar char="ü"/>
              <a:defRPr/>
            </a:pP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hajat</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marL="342900" indent="-342900" defTabSz="1022350" fontAlgn="auto">
              <a:lnSpc>
                <a:spcPct val="90000"/>
              </a:lnSpc>
              <a:spcAft>
                <a:spcPct val="35000"/>
              </a:spcAft>
              <a:buFont typeface="Wingdings" pitchFamily="2" charset="2"/>
              <a:buChar char="ü"/>
              <a:defRPr/>
            </a:pPr>
            <a:r>
              <a:rPr lang="en-US" sz="26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Hulurkan</a:t>
            </a: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bantuan</a:t>
            </a:r>
            <a:endParaRPr lang="en-MY"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11561" y="3300264"/>
            <a:ext cx="7992888" cy="3024336"/>
          </a:xfrm>
          <a:prstGeom prst="rect">
            <a:avLst/>
          </a:prstGeom>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79585" tIns="179585" rIns="179585" bIns="179585" spcCol="1270" anchor="ctr"/>
          <a:lstStyle/>
          <a:p>
            <a:pPr defTabSz="1022350" fontAlgn="auto">
              <a:lnSpc>
                <a:spcPct val="90000"/>
              </a:lnSpc>
              <a:spcAft>
                <a:spcPct val="35000"/>
              </a:spcAft>
              <a:defRPr/>
            </a:pP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Memohon</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hadrat</a:t>
            </a:r>
            <a:r>
              <a:rPr lang="en-US" sz="2400"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SWT agar :</a:t>
            </a:r>
          </a:p>
          <a:p>
            <a:pPr marL="633413" indent="-457200" defTabSz="1022350" fontAlgn="auto">
              <a:lnSpc>
                <a:spcPct val="90000"/>
              </a:lnSpc>
              <a:spcAft>
                <a:spcPct val="35000"/>
              </a:spcAft>
              <a:buFont typeface="Wingdings" pitchFamily="2" charset="2"/>
              <a:buChar char="§"/>
              <a:defRPr/>
            </a:pP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Palestin</a:t>
            </a:r>
            <a:endPar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marL="633413" indent="-457200" defTabSz="1022350" fontAlgn="auto">
              <a:lnSpc>
                <a:spcPct val="90000"/>
              </a:lnSpc>
              <a:spcAft>
                <a:spcPct val="35000"/>
              </a:spcAft>
              <a:buFont typeface="Wingdings" pitchFamily="2" charset="2"/>
              <a:buChar char="§"/>
              <a:defRPr/>
            </a:pP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semangat</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kecekalan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kemenangan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Israel</a:t>
            </a:r>
            <a:endParaRPr lang="en-MY" sz="24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33401" y="609600"/>
            <a:ext cx="8153399" cy="553998"/>
          </a:xfrm>
          <a:prstGeom prst="rect">
            <a:avLst/>
          </a:prstGeom>
        </p:spPr>
        <p:txBody>
          <a:bodyPr wrap="square">
            <a:spAutoFit/>
          </a:bodyPr>
          <a:lstStyle/>
          <a:p>
            <a:pPr algn="ctr" fontAlgn="auto">
              <a:spcBef>
                <a:spcPts val="0"/>
              </a:spcBef>
              <a:spcAft>
                <a:spcPts val="0"/>
              </a:spcAft>
              <a:defRPr/>
            </a:pPr>
            <a:r>
              <a:rPr lang="en-US" sz="30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Seruan</a:t>
            </a:r>
            <a:r>
              <a:rPr lang="en-US" sz="30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0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kepada</a:t>
            </a:r>
            <a:r>
              <a:rPr lang="en-US" sz="30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0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jemaah</a:t>
            </a:r>
            <a:r>
              <a:rPr lang="en-US" sz="30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 </a:t>
            </a:r>
            <a:r>
              <a:rPr lang="en-US" sz="30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sekalian</a:t>
            </a:r>
            <a:r>
              <a:rPr lang="en-US" sz="30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a:t>
            </a:r>
            <a:endParaRPr lang="en-MY" sz="30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3728950"/>
            <a:ext cx="8153400" cy="2677656"/>
          </a:xfrm>
          <a:prstGeom prst="rect">
            <a:avLst/>
          </a:prstGeom>
        </p:spPr>
        <p:txBody>
          <a:bodyPr wrap="square">
            <a:spAutoFit/>
          </a:bodyPr>
          <a:lstStyle/>
          <a:p>
            <a:pPr algn="ctr" fontAlgn="auto">
              <a:spcBef>
                <a:spcPts val="0"/>
              </a:spcBef>
              <a:spcAft>
                <a:spcPts val="0"/>
              </a:spcAft>
              <a:defRPr/>
            </a:pP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Jika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menolong</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tidak</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sesiapapun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dapat</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mengalahkan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jika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mengecewakan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siapakah</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dapat</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menolong</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sesudah</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menetapkan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demikian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jualah</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hendaknya</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orang</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beriman</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berserah</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diri</a:t>
            </a:r>
            <a:r>
              <a:rPr lang="en-MY"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66500" y="462915"/>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160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52400" y="1997095"/>
            <a:ext cx="8915400" cy="1508105"/>
          </a:xfrm>
          <a:prstGeom prst="rect">
            <a:avLst/>
          </a:prstGeom>
        </p:spPr>
        <p:txBody>
          <a:bodyPr wrap="square">
            <a:spAutoFit/>
          </a:bodyPr>
          <a:lstStyle/>
          <a:p>
            <a:pPr algn="ctr"/>
            <a:r>
              <a:rPr lang="ar-EG"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يَنصُرْكُمُ اللهُ فَلاَ غَالِبَ لَكُمْ وَإِن يَخْذُلْكُمْ فَمَن </a:t>
            </a:r>
            <a:endParaRPr lang="en-US"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EG"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ذَا الَّذِي يَنصُرُكُم مِّن بَعْدِهِ وَعَلَى اللهِ فَلْيَتَوَكِّلِ الْمُؤْمِنُونَ</a:t>
            </a:r>
            <a:endParaRPr lang="en-US"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981200"/>
            <a:ext cx="8763000" cy="3170099"/>
          </a:xfrm>
          <a:prstGeom prst="rect">
            <a:avLst/>
          </a:prstGeom>
        </p:spPr>
        <p:txBody>
          <a:bodyPr wrap="square">
            <a:spAutoFit/>
          </a:bodyPr>
          <a:lstStyle/>
          <a:p>
            <a:pPr algn="ctr" rtl="1" fontAlgn="auto">
              <a:spcBef>
                <a:spcPts val="0"/>
              </a:spcBef>
              <a:spcAft>
                <a:spcPts val="0"/>
              </a:spcAft>
              <a:defRPr/>
            </a:pPr>
            <a:r>
              <a:rPr lang="ar-SA" sz="4000" b="1" dirty="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a:t>
            </a:r>
            <a:r>
              <a:rPr lang="ar-SA" sz="4000" b="1" dirty="0" smtClean="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a:cs typeface="Traditional Arabic" pitchFamily="2" charset="-78"/>
              </a:rPr>
              <a:t>الرَّحِيْمُ</a:t>
            </a:r>
            <a:endParaRPr lang="en-MY" sz="4000" b="1" dirty="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4" name="Rectangle 3"/>
          <p:cNvSpPr/>
          <p:nvPr/>
        </p:nvSpPr>
        <p:spPr>
          <a:xfrm>
            <a:off x="533401" y="609600"/>
            <a:ext cx="2819399" cy="553998"/>
          </a:xfrm>
          <a:prstGeom prst="rect">
            <a:avLst/>
          </a:prstGeom>
        </p:spPr>
        <p:txBody>
          <a:bodyPr wrap="square">
            <a:spAutoFit/>
          </a:bodyPr>
          <a:lstStyle/>
          <a:p>
            <a:pPr algn="ctr" fontAlgn="auto">
              <a:spcBef>
                <a:spcPts val="0"/>
              </a:spcBef>
              <a:spcAft>
                <a:spcPts val="0"/>
              </a:spcAft>
              <a:defRPr/>
            </a:pPr>
            <a:r>
              <a:rPr lang="en-US" sz="30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mn-cs"/>
              </a:rPr>
              <a:t>PENUTUP</a:t>
            </a:r>
            <a:endParaRPr lang="en-MY" sz="30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897457"/>
            <a:ext cx="9144000" cy="4031873"/>
          </a:xfrm>
          <a:prstGeom prst="rect">
            <a:avLst/>
          </a:prstGeom>
          <a:solidFill>
            <a:srgbClr val="92D050">
              <a:alpha val="16000"/>
            </a:srgbClr>
          </a:solid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59"/>
            <a:ext cx="9144032" cy="1200329"/>
          </a:xfrm>
          <a:prstGeom prst="rect">
            <a:avLst/>
          </a:prstGeom>
        </p:spPr>
        <p:txBody>
          <a:bodyPr wrap="square">
            <a:spAutoFit/>
          </a:bodyPr>
          <a:lstStyle/>
          <a:p>
            <a:pPr algn="ctr">
              <a:defRPr/>
            </a:pP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Antara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Dua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Khutbah</a:t>
            </a:r>
            <a:endParaRPr lang="en-US" sz="3600"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lum bright="-10000" contrast="20000"/>
          </a:blip>
          <a:srcRect l="3148" r="1631" b="15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634425"/>
            <a:ext cx="73152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80954" y="2157386"/>
            <a:ext cx="8077200" cy="2215991"/>
          </a:xfrm>
          <a:prstGeom prst="rect">
            <a:avLst/>
          </a:prstGeom>
          <a:noFill/>
        </p:spPr>
        <p:txBody>
          <a:bodyPr>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2" y="4620161"/>
            <a:ext cx="9144000"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05677"/>
            <a:ext cx="9144000" cy="2585323"/>
          </a:xfrm>
          <a:prstGeom prst="rect">
            <a:avLst/>
          </a:prstGeom>
        </p:spPr>
        <p:txBody>
          <a:bodyPr wrap="square">
            <a:spAutoFit/>
          </a:bodyPr>
          <a:lstStyle/>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لُعِنَ الَّذِينَ كَفَرُواْ مِن بَنِي إِسْرَائِيلَ عَلَى لِسَانِ دَاوُودَ وَعِيسَى ابْنِ مَرْيَمَ ذَلِكَ بِمَا عَصَوا وَّكَانُواْ يَعْتَدُونَ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66500" y="462915"/>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78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683568" y="4307919"/>
            <a:ext cx="7920880" cy="2092881"/>
          </a:xfrm>
          <a:prstGeom prst="rect">
            <a:avLst/>
          </a:prstGeom>
        </p:spPr>
        <p:txBody>
          <a:bodyPr>
            <a:spAutoFit/>
          </a:bodyPr>
          <a:lstStyle/>
          <a:p>
            <a:pPr algn="ctr" fontAlgn="auto">
              <a:spcBef>
                <a:spcPts val="0"/>
              </a:spcBef>
              <a:spcAft>
                <a:spcPts val="0"/>
              </a:spcAft>
              <a:defRPr/>
            </a:pP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Orang</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kafir</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Yahudi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dari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Bani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Israil</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telah</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dilaknat</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dalam</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Zabur</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Injil</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melalui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lidah</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Nabi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Daud</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Nabi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Isa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ibni</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Maryam</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demikian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itu</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disebabkan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mereka</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menderhaka</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600"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menceroboh</a:t>
            </a:r>
            <a:r>
              <a:rPr lang="en-US" sz="26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endParaRPr lang="en-US" sz="26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3850719"/>
            <a:ext cx="8458200" cy="2092881"/>
          </a:xfrm>
          <a:prstGeom prst="rect">
            <a:avLst/>
          </a:prstGeom>
        </p:spPr>
        <p:txBody>
          <a:bodyPr wrap="square">
            <a:spAutoFit/>
          </a:bodyPr>
          <a:lstStyle/>
          <a:p>
            <a:pPr algn="ctr" fontAlgn="auto">
              <a:spcBef>
                <a:spcPts val="0"/>
              </a:spcBef>
              <a:spcAft>
                <a:spcPts val="0"/>
              </a:spcAft>
              <a:defRPr/>
            </a:pP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Sebenarnya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orang-orang</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beriman</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adalah</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bersaudara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damaikanlah</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antara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dua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saudara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bertelangkah</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bertakwalah</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beroleh</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rahmat</a:t>
            </a:r>
            <a:r>
              <a:rPr lang="en-MY"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66500" y="462915"/>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Hujurat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28600" y="1905000"/>
            <a:ext cx="8686800" cy="1754326"/>
          </a:xfrm>
          <a:prstGeom prst="rect">
            <a:avLst/>
          </a:prstGeom>
        </p:spPr>
        <p:txBody>
          <a:bodyPr wrap="square">
            <a:spAutoFit/>
          </a:bodyPr>
          <a:lstStyle/>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الْمُؤْمِنُونَ إِخْوَةٌ فَأَصْلِحُوا بَيْنَ أَخَوَيْكُمْ وَاتَّقُوا اللهَ لَعَلَّكُمْ تُرْحَمُونَ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59052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52600"/>
            <a:ext cx="9144000" cy="1938992"/>
          </a:xfrm>
          <a:prstGeom prst="rect">
            <a:avLst/>
          </a:prstGeom>
          <a:no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38600"/>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4572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 Box 2"/>
          <p:cNvSpPr txBox="1">
            <a:spLocks noChangeArrowheads="1"/>
          </p:cNvSpPr>
          <p:nvPr/>
        </p:nvSpPr>
        <p:spPr bwMode="auto">
          <a:xfrm>
            <a:off x="142876" y="4114800"/>
            <a:ext cx="8929718" cy="2095062"/>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Ya</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Allah,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cucurilah</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rahmat</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dan</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sejahtera</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ke</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atas</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junjungan</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kami</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Nabi</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Muhammad S.A.W.,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dan</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ke</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atas</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ahli</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keluarganya</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serta</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seluruh</a:t>
            </a:r>
            <a:r>
              <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sahabatnya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dan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kepada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pengikutnya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sehingga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hari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rPr>
              <a:t>akhirat</a:t>
            </a:r>
            <a:endParaRPr lang="en-GB"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mn-cs"/>
            </a:endParaRPr>
          </a:p>
        </p:txBody>
      </p:sp>
      <p:sp>
        <p:nvSpPr>
          <p:cNvPr id="7" name="Rectangle 6"/>
          <p:cNvSpPr/>
          <p:nvPr/>
        </p:nvSpPr>
        <p:spPr>
          <a:xfrm>
            <a:off x="142876" y="1873984"/>
            <a:ext cx="8858280" cy="1631216"/>
          </a:xfrm>
          <a:prstGeom prst="rect">
            <a:avLst/>
          </a:prstGeom>
          <a:noFill/>
        </p:spPr>
        <p:txBody>
          <a:bodyPr wrap="square">
            <a:spAutoFit/>
          </a:bodyPr>
          <a:lstStyle/>
          <a:p>
            <a:pPr algn="ctr" rtl="1">
              <a:defRPr/>
            </a:pP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وَسَلِّمْ وَبَاركْ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a:t>
            </a:r>
            <a:r>
              <a:rPr lang="en-US"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مُحَمَّدٍ وَعَلَى آلِهِ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endParaRPr lang="ms-MY" sz="5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63189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Box 5"/>
          <p:cNvSpPr txBox="1"/>
          <p:nvPr/>
        </p:nvSpPr>
        <p:spPr>
          <a:xfrm>
            <a:off x="0" y="3810000"/>
            <a:ext cx="9144000" cy="1815882"/>
          </a:xfrm>
          <a:prstGeom prst="rect">
            <a:avLst/>
          </a:prstGeom>
          <a:solidFill>
            <a:srgbClr val="000000">
              <a:alpha val="16000"/>
            </a:srgbClr>
          </a:solidFill>
          <a:ln w="57150">
            <a:noFill/>
          </a:ln>
        </p:spPr>
        <p:txBody>
          <a:bodyPr wrap="square">
            <a:spAutoFit/>
          </a:bodyPr>
          <a:lstStyle/>
          <a:p>
            <a:pPr algn="ctr">
              <a:defRPr/>
            </a:pP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-kali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ms-MY" sz="28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1750874"/>
            <a:ext cx="9144000" cy="1754326"/>
          </a:xfrm>
          <a:prstGeom prst="rect">
            <a:avLst/>
          </a:prstGeom>
          <a:noFill/>
        </p:spPr>
        <p:txBody>
          <a:bodyPr wrap="square">
            <a:spAutoFit/>
          </a:bodyPr>
          <a:lstStyle/>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أَمَّا بَعْدُ، فَيَا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عِبَادَ اللهِ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مُسْلِمُونَ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24102" y="666720"/>
            <a:ext cx="4419600" cy="584200"/>
          </a:xfrm>
          <a:prstGeom prst="rect">
            <a:avLst/>
          </a:prstGeom>
          <a:noFill/>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381000" y="3424230"/>
            <a:ext cx="8405842" cy="1528770"/>
          </a:xfrm>
          <a:prstGeom prst="round2DiagRect">
            <a:avLst>
              <a:gd name="adj1" fmla="val 20595"/>
              <a:gd name="adj2" fmla="val 17154"/>
            </a:avLst>
          </a:prstGeom>
          <a:solidFill>
            <a:schemeClr val="accent6">
              <a:lumMod val="50000"/>
              <a:alpha val="63000"/>
            </a:schemeClr>
          </a:solidFill>
          <a:ln w="28575">
            <a:solidFill>
              <a:schemeClr val="bg1"/>
            </a:solidFill>
          </a:ln>
          <a:effectLst>
            <a:glow rad="63500">
              <a:schemeClr val="tx1">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Laksanakanlah</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Jauhilah</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Curved Down Arrow 4"/>
          <p:cNvSpPr/>
          <p:nvPr/>
        </p:nvSpPr>
        <p:spPr>
          <a:xfrm rot="1311881">
            <a:off x="6131339" y="2091009"/>
            <a:ext cx="2506848" cy="1185468"/>
          </a:xfrm>
          <a:prstGeom prst="curvedDownArrow">
            <a:avLst/>
          </a:prstGeom>
          <a:solidFill>
            <a:schemeClr val="bg1"/>
          </a:solidFill>
          <a:ln w="12700">
            <a:solidFill>
              <a:srgbClr val="0000FF"/>
            </a:solidFill>
          </a:ln>
          <a:effectLst>
            <a:glow rad="101600">
              <a:srgbClr val="0000FF">
                <a:alpha val="60000"/>
              </a:srgb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bg1"/>
              </a:solidFill>
            </a:endParaRPr>
          </a:p>
        </p:txBody>
      </p:sp>
      <p:sp>
        <p:nvSpPr>
          <p:cNvPr id="6" name="Round Diagonal Corner Rectangle 5"/>
          <p:cNvSpPr/>
          <p:nvPr/>
        </p:nvSpPr>
        <p:spPr>
          <a:xfrm>
            <a:off x="1857356" y="1900230"/>
            <a:ext cx="5500726" cy="1195382"/>
          </a:xfrm>
          <a:prstGeom prst="round2DiagRect">
            <a:avLst>
              <a:gd name="adj1" fmla="val 8789"/>
              <a:gd name="adj2" fmla="val 50000"/>
            </a:avLst>
          </a:prstGeom>
          <a:solidFill>
            <a:srgbClr val="C00000">
              <a:alpha val="86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Takwa</a:t>
            </a:r>
            <a:r>
              <a:rPr lang="en-US" sz="28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endParaRPr lang="en-US" sz="2800" b="1"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457160"/>
            <a:ext cx="84582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Marilah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bersama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membantu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membela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rakyat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Palestin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642910" y="1743044"/>
            <a:ext cx="7858180" cy="1285884"/>
          </a:xfrm>
          <a:prstGeom prst="round2DiagRect">
            <a:avLst>
              <a:gd name="adj1" fmla="val 37012"/>
              <a:gd name="adj2" fmla="val 37823"/>
            </a:avLst>
          </a:prstGeom>
          <a:solidFill>
            <a:srgbClr val="C00000">
              <a:alpha val="70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Pelbagai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kehilangan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kemusnahan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telah</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berlaku</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642910" y="3171804"/>
            <a:ext cx="7858180" cy="1428760"/>
          </a:xfrm>
          <a:prstGeom prst="round2DiagRect">
            <a:avLst>
              <a:gd name="adj1" fmla="val 37012"/>
              <a:gd name="adj2" fmla="val 37823"/>
            </a:avLst>
          </a:prstGeom>
          <a:solidFill>
            <a:schemeClr val="accent6">
              <a:lumMod val="50000"/>
              <a:alpha val="69000"/>
            </a:scheme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Sebagai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saudara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seakidah</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wajib</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terus</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membantu</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571472" y="4743440"/>
            <a:ext cx="8072494" cy="1428760"/>
          </a:xfrm>
          <a:prstGeom prst="round2DiagRect">
            <a:avLst>
              <a:gd name="adj1" fmla="val 37012"/>
              <a:gd name="adj2" fmla="val 37823"/>
            </a:avLst>
          </a:prstGeom>
          <a:solidFill>
            <a:srgbClr val="FF0000">
              <a:alpha val="66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Buktikan</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persaudaraan</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sesama</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turut</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menyelami</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kesusahan</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kesedihan</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penderitaan</a:t>
            </a:r>
            <a:r>
              <a:rPr lang="en-US" sz="24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mereka</a:t>
            </a:r>
            <a:endParaRPr lang="en-US" sz="2400" dirty="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3967877"/>
            <a:ext cx="8299648" cy="2585323"/>
          </a:xfrm>
          <a:prstGeom prst="rect">
            <a:avLst/>
          </a:prstGeom>
        </p:spPr>
        <p:txBody>
          <a:bodyPr wrap="square">
            <a:spAutoFit/>
          </a:bodyPr>
          <a:lstStyle/>
          <a:p>
            <a:pPr algn="ctr" fontAlgn="auto">
              <a:spcBef>
                <a:spcPts val="0"/>
              </a:spcBef>
              <a:spcAft>
                <a:spcPts val="0"/>
              </a:spcAft>
              <a:defRPr/>
            </a:pP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Gambaran</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kehidupan</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orang</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beriman</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dari</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segi</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kasih</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sayang</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saling</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bersimpati</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saling</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cinta-mencintai</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samalah</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seperti</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anggota</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tubuh</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yang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jika</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salah</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satu</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daripadanya</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mengadu</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kesakitan</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ia</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melibatkan</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seluruh</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anggota</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lain yang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tidak</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tidur</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malam</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4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demam</a:t>
            </a:r>
            <a:r>
              <a:rPr lang="en-US" sz="24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t>
            </a:r>
          </a:p>
          <a:p>
            <a:pPr algn="ctr" fontAlgn="auto">
              <a:spcBef>
                <a:spcPts val="0"/>
              </a:spcBef>
              <a:spcAft>
                <a:spcPts val="0"/>
              </a:spcAft>
              <a:defRPr/>
            </a:pPr>
            <a:r>
              <a:rPr lang="en-US" sz="16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rPr>
              <a:t>R</a:t>
            </a:r>
            <a:r>
              <a:rPr lang="en-US" sz="16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iwayat</a:t>
            </a:r>
            <a:r>
              <a:rPr lang="en-US" sz="16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16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Bukhari</a:t>
            </a:r>
            <a:r>
              <a:rPr lang="en-US" sz="16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1600"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dan</a:t>
            </a:r>
            <a:r>
              <a:rPr lang="en-US" sz="1600"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Muslim</a:t>
            </a:r>
            <a:endParaRPr lang="en-US" sz="2400"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endParaRPr>
          </a:p>
        </p:txBody>
      </p:sp>
      <p:sp>
        <p:nvSpPr>
          <p:cNvPr id="4" name="Rectangle 3"/>
          <p:cNvSpPr/>
          <p:nvPr/>
        </p:nvSpPr>
        <p:spPr>
          <a:xfrm>
            <a:off x="152400" y="1577876"/>
            <a:ext cx="8839200" cy="2308324"/>
          </a:xfrm>
          <a:prstGeom prst="rect">
            <a:avLst/>
          </a:prstGeom>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مَثَلُ الْمُؤْمِنِينَ فِي تَوَادِّهِمْ وَتَرَاحُمِهِمْ وَتَعَاطُفِهِمْ مَثَلُ الْجَسَدِ؛ إِذَا اشْتَكَى مِنْهُ عُضْوٌ تَدَاعَى لَهُ سَائِرُ الْجَسَدِ بِالسَّهَرِ وَالْحُمَّى.</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990600" y="683669"/>
            <a:ext cx="7315200" cy="535531"/>
          </a:xfrm>
          <a:prstGeom prst="rect">
            <a:avLst/>
          </a:prstGeom>
        </p:spPr>
        <p:txBody>
          <a:bodyPr wrap="square">
            <a:spAutoFit/>
          </a:bodyPr>
          <a:lstStyle/>
          <a:p>
            <a:pPr algn="ctr" defTabSz="1200150" fontAlgn="auto">
              <a:lnSpc>
                <a:spcPct val="90000"/>
              </a:lnSpc>
              <a:spcAft>
                <a:spcPct val="35000"/>
              </a:spcAft>
              <a:defRPr/>
            </a:pPr>
            <a:r>
              <a:rPr lang="en-US" sz="3200" b="1" dirty="0" err="1" smtClean="0">
                <a:ln w="1841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b="1" dirty="0" smtClean="0">
                <a:ln w="1841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w="1841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b="1" dirty="0" smtClean="0">
                <a:ln w="1841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MY" sz="3200" b="1" dirty="0">
              <a:ln w="1841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273" y="386715"/>
            <a:ext cx="8839200" cy="984885"/>
          </a:xfrm>
          <a:prstGeom prst="rect">
            <a:avLst/>
          </a:prstGeom>
        </p:spPr>
        <p:txBody>
          <a:bodyPr wrap="square">
            <a:spAutoFit/>
          </a:bodyPr>
          <a:lstStyle/>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Sumbangan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Derma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Palestin</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Snip Same Side Corner Rectangle 5"/>
          <p:cNvSpPr/>
          <p:nvPr/>
        </p:nvSpPr>
        <p:spPr>
          <a:xfrm>
            <a:off x="428596" y="1981200"/>
            <a:ext cx="8410604" cy="1524000"/>
          </a:xfrm>
          <a:prstGeom prst="snip2SameRect">
            <a:avLst>
              <a:gd name="adj1" fmla="val 8485"/>
              <a:gd name="adj2" fmla="val 9546"/>
            </a:avLst>
          </a:prstGeom>
          <a:solidFill>
            <a:srgbClr val="00B0F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Kutipan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derma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disalurkan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berkenaan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disumbangkan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Palestin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loud 6"/>
          <p:cNvSpPr/>
          <p:nvPr/>
        </p:nvSpPr>
        <p:spPr>
          <a:xfrm>
            <a:off x="357158" y="5105400"/>
            <a:ext cx="8482042" cy="1600200"/>
          </a:xfrm>
          <a:prstGeom prst="cloud">
            <a:avLst/>
          </a:prstGeom>
          <a:solidFill>
            <a:srgbClr val="3333FF">
              <a:alpha val="63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sumbangan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diberkati</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endParaRPr lang="ms-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9" name="Right Arrow 8"/>
          <p:cNvSpPr/>
          <p:nvPr/>
        </p:nvSpPr>
        <p:spPr>
          <a:xfrm>
            <a:off x="228600" y="1752600"/>
            <a:ext cx="571504" cy="642942"/>
          </a:xfrm>
          <a:prstGeom prst="rightArrow">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1" name="Round Diagonal Corner Rectangle 10"/>
          <p:cNvSpPr/>
          <p:nvPr/>
        </p:nvSpPr>
        <p:spPr>
          <a:xfrm>
            <a:off x="304800" y="3667116"/>
            <a:ext cx="8610600" cy="1514484"/>
          </a:xfrm>
          <a:prstGeom prst="round2DiagRect">
            <a:avLst>
              <a:gd name="adj1" fmla="val 37012"/>
              <a:gd name="adj2" fmla="val 37823"/>
            </a:avLst>
          </a:prstGeom>
          <a:solidFill>
            <a:srgbClr val="C00000">
              <a:alpha val="70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Digunakan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pembinaan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kembali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sekolah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universiti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hospital,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bekalan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elektrik</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bekalan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air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bersih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rumah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kediaman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segalanya</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2476" y="572869"/>
            <a:ext cx="700092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Down Arrow 7"/>
          <p:cNvSpPr/>
          <p:nvPr/>
        </p:nvSpPr>
        <p:spPr>
          <a:xfrm>
            <a:off x="1524000" y="2256519"/>
            <a:ext cx="6424188" cy="2734370"/>
          </a:xfrm>
          <a:prstGeom prst="downArrow">
            <a:avLst/>
          </a:prstGeom>
          <a:solidFill>
            <a:srgbClr val="C0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a:t>
            </a:r>
            <a:endParaRPr lang="en-MY" sz="2400" dirty="0">
              <a:solidFill>
                <a:prstClr val="white"/>
              </a:solidFill>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841384"/>
            <a:ext cx="8572560" cy="1754326"/>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ar-SA" sz="5400" b="1" dirty="0">
                <a:ln w="1841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أَشْهَدُ أَنْ لاَ إِلَهَ إِلاَّ اللهُ وَحْدَهُ لاَ شَرِيْكَ لَهُ، </a:t>
            </a:r>
            <a:r>
              <a:rPr lang="ar-SA" sz="5400" b="1" dirty="0" smtClean="0">
                <a:ln w="1841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وَأَشْهَدُ </a:t>
            </a:r>
            <a:r>
              <a:rPr lang="ar-SA" sz="5400" b="1" dirty="0">
                <a:ln w="1841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أَنَّ مُحَمَّدًا عَبْدُهُ </a:t>
            </a:r>
            <a:r>
              <a:rPr lang="ar-SA" sz="5400" b="1" dirty="0" smtClean="0">
                <a:ln w="1841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وَرَسُوْلُهُ.</a:t>
            </a:r>
            <a:endParaRPr lang="en-MY" sz="5400" b="1" dirty="0">
              <a:ln w="1841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endParaRPr>
          </a:p>
        </p:txBody>
      </p:sp>
      <p:sp>
        <p:nvSpPr>
          <p:cNvPr id="4" name="TextBox 3"/>
          <p:cNvSpPr txBox="1"/>
          <p:nvPr/>
        </p:nvSpPr>
        <p:spPr>
          <a:xfrm>
            <a:off x="212659" y="3773031"/>
            <a:ext cx="8715436" cy="2246769"/>
          </a:xfrm>
          <a:prstGeom prst="rect">
            <a:avLst/>
          </a:prstGeom>
          <a:noFill/>
          <a:ln w="38100">
            <a:no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bersaksi</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layak</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disembah</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juga</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bersaksi</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317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81010" y="609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C00000">
              <a:alpha val="32000"/>
            </a:srgb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tx1">
              <a:alpha val="31000"/>
            </a:schemeClr>
          </a:solid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tx1">
              <a:alpha val="30000"/>
            </a:schemeClr>
          </a:solid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rgbClr val="C00000">
              <a:alpha val="38000"/>
            </a:srgb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990601"/>
            <a:ext cx="9144000" cy="5693866"/>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0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p>
          <a:p>
            <a:pPr algn="ctr">
              <a:defRPr/>
            </a:pPr>
            <a:endParaRPr lang="en-US" sz="28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 ALLAH… BERILAH KEMENANGAN KEPADA ISLAM DAN UMAT ISLAM, </a:t>
            </a:r>
          </a:p>
          <a:p>
            <a:pPr algn="ctr">
              <a:defRPr/>
            </a:pPr>
            <a:r>
              <a:rPr lang="en-US" sz="28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 ALLAH… BERILAH KEMENANGAN KEPADA PEJUANG-PEJUANG ISLAM DI PALESTIN</a:t>
            </a:r>
          </a:p>
          <a:p>
            <a:pPr algn="ctr">
              <a:defRPr/>
            </a:pPr>
            <a:endParaRPr lang="en-US" sz="14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8596" y="4572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911373"/>
            <a:ext cx="8763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a:t>
            </a:r>
            <a:r>
              <a:rPr lang="ar-SA" sz="5400" b="1" dirty="0" smtClean="0">
                <a:ln w="1841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سَيِّدِنَا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مُحَمَّدٍ وَ عَلَى آلِهِ وَصَحْبِهِ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ln w="1841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76200" y="3983075"/>
            <a:ext cx="8991600" cy="1938992"/>
          </a:xfrm>
          <a:prstGeom prst="rect">
            <a:avLst/>
          </a:prstGeom>
          <a:noFill/>
          <a:ln w="57150">
            <a:noFill/>
          </a:ln>
        </p:spPr>
        <p:txBody>
          <a:bodyPr wrap="square">
            <a:spAutoFit/>
          </a:bodyPr>
          <a:lstStyle/>
          <a:p>
            <a:pPr algn="ctr" fontAlgn="auto">
              <a:spcBef>
                <a:spcPts val="0"/>
              </a:spcBef>
              <a:spcAft>
                <a:spcPts val="0"/>
              </a:spcAft>
              <a:defRPr/>
            </a:pP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barakah</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junjungan</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para</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0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000" b="1" dirty="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9100" y="1763587"/>
            <a:ext cx="8215370" cy="1754326"/>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أَمَّا بَعْدُ، فَيَا عِبَادَ اللهِ، اِتَّقُوا اللهَ، أُوْصِيْكُمْ وَإِيَّايَ بِتَقْوَى </a:t>
            </a:r>
            <a:r>
              <a:rPr lang="ar-SA" sz="5400" b="1" dirty="0" smtClean="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اللهِ، </a:t>
            </a:r>
            <a:r>
              <a:rPr lang="ar-SA" sz="5400" b="1" dirty="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فَقَدْ فَازَ </a:t>
            </a:r>
            <a:r>
              <a:rPr lang="ar-SA" sz="5400" b="1" dirty="0" smtClean="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الْمُتَّقُونَ</a:t>
            </a:r>
            <a:r>
              <a:rPr lang="en-US" sz="5400" b="1" dirty="0" smtClean="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rPr>
              <a:t>.</a:t>
            </a:r>
            <a:endParaRPr lang="en-MY" sz="5400" b="1" dirty="0">
              <a:ln w="3175" cmpd="sng">
                <a:no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cs typeface="Traditional Arabic" pitchFamily="2" charset="-78"/>
            </a:endParaRPr>
          </a:p>
        </p:txBody>
      </p:sp>
      <p:sp>
        <p:nvSpPr>
          <p:cNvPr id="4" name="Text Box 2"/>
          <p:cNvSpPr txBox="1">
            <a:spLocks noChangeArrowheads="1"/>
          </p:cNvSpPr>
          <p:nvPr/>
        </p:nvSpPr>
        <p:spPr bwMode="auto">
          <a:xfrm>
            <a:off x="419100" y="3720963"/>
            <a:ext cx="8305800" cy="2679837"/>
          </a:xfrm>
          <a:prstGeom prst="rect">
            <a:avLst/>
          </a:prstGeom>
          <a:noFill/>
          <a:ln w="38100">
            <a:noFill/>
            <a:round/>
            <a:headEnd/>
            <a:tailEnd/>
          </a:ln>
          <a:effec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GB" sz="28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S.W.T.,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saya</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berpesan</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hadirin</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supaya</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sebenar-benarnya</a:t>
            </a:r>
            <a:r>
              <a:rPr lang="en-GB"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berjayalah</a:t>
            </a:r>
            <a:r>
              <a:rPr lang="en-GB" sz="28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GB" sz="28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GB" sz="2800" b="1" dirty="0" err="1">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a:t>
            </a:r>
            <a:r>
              <a:rPr lang="en-GB" sz="28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GB" sz="28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348" y="6344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9"/>
          <p:cNvSpPr/>
          <p:nvPr/>
        </p:nvSpPr>
        <p:spPr>
          <a:xfrm>
            <a:off x="899592" y="1854180"/>
            <a:ext cx="7704856" cy="979051"/>
          </a:xfrm>
          <a:prstGeom prst="rect">
            <a:avLst/>
          </a:prstGeom>
          <a:solidFill>
            <a:srgbClr val="00B0F0"/>
          </a:solidFill>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77661" tIns="177661" rIns="177661" bIns="177661" spcCol="1270" anchor="ctr"/>
          <a:lstStyle/>
          <a:p>
            <a:pPr algn="ctr" defTabSz="1244600" fontAlgn="auto">
              <a:lnSpc>
                <a:spcPct val="90000"/>
              </a:lnSpc>
              <a:spcAft>
                <a:spcPct val="35000"/>
              </a:spcAft>
              <a:defRPr/>
            </a:pPr>
            <a:r>
              <a:rPr lang="en-US" sz="2600" b="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Melaksanakan segala perintah-Nya </a:t>
            </a:r>
            <a:endParaRPr lang="en-MY" sz="2600" b="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reeform 10"/>
          <p:cNvSpPr/>
          <p:nvPr/>
        </p:nvSpPr>
        <p:spPr>
          <a:xfrm>
            <a:off x="899592" y="2933327"/>
            <a:ext cx="7704856" cy="97905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lIns="192901" tIns="192901" rIns="192901" bIns="192901" spcCol="1270" anchor="ctr"/>
          <a:lstStyle/>
          <a:p>
            <a:pPr algn="ctr" defTabSz="1422400" fontAlgn="auto">
              <a:lnSpc>
                <a:spcPct val="90000"/>
              </a:lnSpc>
              <a:spcAft>
                <a:spcPct val="35000"/>
              </a:spcAft>
              <a:defRPr/>
            </a:pP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larangan-Nya</a:t>
            </a:r>
            <a:endParaRPr lang="en-MY"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reeform 11"/>
          <p:cNvSpPr/>
          <p:nvPr/>
        </p:nvSpPr>
        <p:spPr>
          <a:xfrm>
            <a:off x="899592" y="4013447"/>
            <a:ext cx="7704856" cy="2768352"/>
          </a:xfrm>
          <a:prstGeom prst="rect">
            <a:avLst/>
          </a:prstGeom>
          <a:ln w="38100"/>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192901" tIns="192901" rIns="192901" bIns="192901" spcCol="1270" anchor="ctr"/>
          <a:lstStyle/>
          <a:p>
            <a:pPr defTabSz="1422400" fontAlgn="auto">
              <a:lnSpc>
                <a:spcPct val="90000"/>
              </a:lnSpc>
              <a:spcAft>
                <a:spcPct val="35000"/>
              </a:spcAft>
              <a:defRPr/>
            </a:pP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Mudah-mudahan</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600" b="1"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marL="2155825" indent="-342900" defTabSz="1422400" fontAlgn="auto">
              <a:lnSpc>
                <a:spcPct val="90000"/>
              </a:lnSpc>
              <a:spcAft>
                <a:spcPct val="35000"/>
              </a:spcAft>
              <a:buFont typeface="Wingdings" pitchFamily="2" charset="2"/>
              <a:buChar char="v"/>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terbaik</a:t>
            </a:r>
            <a:endPar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marL="2155825" indent="-342900" defTabSz="1422400" fontAlgn="auto">
              <a:lnSpc>
                <a:spcPct val="90000"/>
              </a:lnSpc>
              <a:spcAft>
                <a:spcPct val="35000"/>
              </a:spcAft>
              <a:buFont typeface="Wingdings" pitchFamily="2" charset="2"/>
              <a:buChar char="v"/>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defTabSz="1422400" fontAlgn="auto">
              <a:lnSpc>
                <a:spcPct val="90000"/>
              </a:lnSpc>
              <a:spcAft>
                <a:spcPct val="35000"/>
              </a:spcAft>
              <a:defRPr/>
            </a:pP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Memperolehi</a:t>
            </a: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kebahagian</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defTabSz="1422400" fontAlgn="auto">
              <a:lnSpc>
                <a:spcPct val="90000"/>
              </a:lnSpc>
              <a:spcAft>
                <a:spcPct val="35000"/>
              </a:spcAft>
              <a:defRPr/>
            </a:pP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dirty="0"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MY" sz="2600" dirty="0">
              <a:ln w="1841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621904" y="457199"/>
            <a:ext cx="8064896" cy="954107"/>
          </a:xfrm>
          <a:prstGeom prst="rect">
            <a:avLst/>
          </a:prstGeom>
        </p:spPr>
        <p:txBody>
          <a:bodyPr>
            <a:spAutoFit/>
          </a:bodyPr>
          <a:lstStyle/>
          <a:p>
            <a:pPr algn="ctr" fontAlgn="auto">
              <a:spcBef>
                <a:spcPts val="0"/>
              </a:spcBef>
              <a:spcAft>
                <a:spcPts val="0"/>
              </a:spcAft>
              <a:defRPr/>
            </a:pPr>
            <a:r>
              <a:rPr lang="en-US" sz="28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Marilah</a:t>
            </a:r>
            <a:r>
              <a:rPr lang="en-US"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sama-sama</a:t>
            </a:r>
            <a:r>
              <a:rPr lang="en-US"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kita</a:t>
            </a:r>
            <a:r>
              <a:rPr lang="en-US"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meningkatkan</a:t>
            </a:r>
            <a:r>
              <a:rPr lang="en-US"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ketakwaan</a:t>
            </a:r>
            <a:r>
              <a:rPr lang="en-US"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kita</a:t>
            </a:r>
            <a:r>
              <a:rPr lang="en-US"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28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kepada</a:t>
            </a:r>
            <a:r>
              <a:rPr lang="en-US"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Allah SWT </a:t>
            </a:r>
            <a:endParaRPr lang="en-MY" sz="28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7" name="Half Frame 6"/>
          <p:cNvSpPr/>
          <p:nvPr/>
        </p:nvSpPr>
        <p:spPr>
          <a:xfrm rot="5400000">
            <a:off x="7048500" y="3162299"/>
            <a:ext cx="685800" cy="2438400"/>
          </a:xfrm>
          <a:prstGeom prst="halfFrame">
            <a:avLst/>
          </a:prstGeom>
          <a:solidFill>
            <a:srgbClr val="00B0F0"/>
          </a:solidFill>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6200000">
            <a:off x="1714500" y="5219699"/>
            <a:ext cx="685800" cy="2438400"/>
          </a:xfrm>
          <a:prstGeom prst="halfFrame">
            <a:avLst/>
          </a:prstGeom>
          <a:solidFill>
            <a:srgbClr val="00B0F0"/>
          </a:solidFill>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200" y="0"/>
            <a:ext cx="9229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36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692" y="0"/>
            <a:ext cx="9118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7"/>
          <p:cNvSpPr/>
          <p:nvPr/>
        </p:nvSpPr>
        <p:spPr>
          <a:xfrm>
            <a:off x="1702756" y="3157737"/>
            <a:ext cx="5702484" cy="158417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lIns="141656" tIns="141656" rIns="141656" bIns="141656" spcCol="1270" anchor="ctr"/>
          <a:lstStyle/>
          <a:p>
            <a:pPr algn="ctr" defTabSz="1111250" fontAlgn="auto">
              <a:lnSpc>
                <a:spcPct val="90000"/>
              </a:lnSpc>
              <a:spcAft>
                <a:spcPct val="35000"/>
              </a:spcAft>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Kekejaman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bertamadun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defTabSz="1111250" fontAlgn="auto">
              <a:lnSpc>
                <a:spcPct val="90000"/>
              </a:lnSpc>
              <a:spcAft>
                <a:spcPct val="35000"/>
              </a:spcAft>
              <a:defRPr/>
            </a:pPr>
            <a:r>
              <a:rPr lang="en-US" sz="2600" dirty="0">
                <a:ln w="285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REJIM ISRAEL</a:t>
            </a:r>
            <a:endParaRPr lang="en-MY" sz="2600" dirty="0">
              <a:ln w="285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reeform 6"/>
          <p:cNvSpPr/>
          <p:nvPr/>
        </p:nvSpPr>
        <p:spPr>
          <a:xfrm>
            <a:off x="1702756" y="1645569"/>
            <a:ext cx="5702484" cy="1618534"/>
          </a:xfrm>
          <a:prstGeom prst="downArrowCallout">
            <a:avLst>
              <a:gd name="adj1" fmla="val 30618"/>
              <a:gd name="adj2" fmla="val 39410"/>
              <a:gd name="adj3" fmla="val 33201"/>
              <a:gd name="adj4" fmla="val 51309"/>
            </a:avLst>
          </a:prstGeom>
          <a:ln w="38100"/>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41656" tIns="141656" rIns="141656" bIns="141656" spcCol="1270" anchor="ctr"/>
          <a:lstStyle/>
          <a:p>
            <a:pPr algn="ctr" defTabSz="1111250" fontAlgn="auto">
              <a:lnSpc>
                <a:spcPct val="90000"/>
              </a:lnSpc>
              <a:spcAft>
                <a:spcPct val="35000"/>
              </a:spcAft>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digegarkan</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reeform 9"/>
          <p:cNvSpPr/>
          <p:nvPr/>
        </p:nvSpPr>
        <p:spPr>
          <a:xfrm>
            <a:off x="4283968" y="5101101"/>
            <a:ext cx="4464496" cy="1528299"/>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lIns="141656" tIns="141656" rIns="141656" bIns="141656" spcCol="1270" anchor="ctr"/>
          <a:lstStyle/>
          <a:p>
            <a:pPr algn="ctr" defTabSz="1111250" fontAlgn="auto">
              <a:lnSpc>
                <a:spcPct val="90000"/>
              </a:lnSpc>
              <a:spcAft>
                <a:spcPct val="35000"/>
              </a:spcAft>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Membunuh</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awam</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berdosa</a:t>
            </a: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31540" y="457201"/>
            <a:ext cx="8244916" cy="1015663"/>
          </a:xfrm>
          <a:prstGeom prst="rect">
            <a:avLst/>
          </a:prstGeom>
        </p:spPr>
        <p:txBody>
          <a:bodyPr>
            <a:spAutoFit/>
          </a:bodyPr>
          <a:lstStyle/>
          <a:p>
            <a:pPr algn="ctr" fontAlgn="auto">
              <a:spcBef>
                <a:spcPts val="0"/>
              </a:spcBef>
              <a:spcAft>
                <a:spcPts val="0"/>
              </a:spcAft>
              <a:defRPr/>
            </a:pPr>
            <a:r>
              <a:rPr lang="en-US" sz="30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Ketika</a:t>
            </a:r>
            <a:r>
              <a:rPr lang="en-US"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umat</a:t>
            </a:r>
            <a:r>
              <a:rPr lang="en-US"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Islam </a:t>
            </a:r>
            <a:r>
              <a:rPr lang="en-US" sz="30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bergembira</a:t>
            </a:r>
            <a:r>
              <a:rPr lang="en-US"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dengan</a:t>
            </a:r>
            <a:r>
              <a:rPr lang="en-US"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kedatangan</a:t>
            </a:r>
            <a:r>
              <a:rPr lang="en-US"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awal</a:t>
            </a:r>
            <a:r>
              <a:rPr lang="en-US"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 </a:t>
            </a:r>
            <a:r>
              <a:rPr lang="en-US" sz="3000"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Times New Roman"/>
                <a:cs typeface="+mn-cs"/>
              </a:rPr>
              <a:t>Muharam</a:t>
            </a:r>
            <a:endParaRPr lang="en-MY"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7" name="Freeform 8"/>
          <p:cNvSpPr/>
          <p:nvPr/>
        </p:nvSpPr>
        <p:spPr>
          <a:xfrm>
            <a:off x="431540" y="5090025"/>
            <a:ext cx="4104456" cy="1386976"/>
          </a:xfrm>
          <a:prstGeom prst="homePlate">
            <a:avLst>
              <a:gd name="adj" fmla="val 73394"/>
            </a:avLst>
          </a:prstGeom>
          <a:solidFill>
            <a:srgbClr val="00B0F0"/>
          </a:solidFill>
          <a:effectLst>
            <a:glow rad="101600">
              <a:schemeClr val="tx1">
                <a:alpha val="6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1656" tIns="141656" rIns="141656" bIns="141656" spcCol="1270" anchor="ctr"/>
          <a:lstStyle/>
          <a:p>
            <a:pPr algn="ctr" defTabSz="1111250" fontAlgn="auto">
              <a:lnSpc>
                <a:spcPct val="90000"/>
              </a:lnSpc>
              <a:spcAft>
                <a:spcPct val="35000"/>
              </a:spcAft>
              <a:defRPr/>
            </a:pPr>
            <a:r>
              <a:rPr lang="en-US" sz="2600" dirty="0" err="1">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Operasi</a:t>
            </a:r>
            <a:r>
              <a:rPr lang="en-US"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defTabSz="1111250" fontAlgn="auto">
              <a:lnSpc>
                <a:spcPct val="90000"/>
              </a:lnSpc>
              <a:spcAft>
                <a:spcPct val="35000"/>
              </a:spcAft>
              <a:defRPr/>
            </a:pP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Kejam</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600" dirty="0" smtClean="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600" dirty="0">
              <a:ln w="317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28973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1694</Words>
  <Application>Microsoft Office PowerPoint</Application>
  <PresentationFormat>On-screen Show (4:3)</PresentationFormat>
  <Paragraphs>192</Paragraphs>
  <Slides>50</Slides>
  <Notes>0</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user</cp:lastModifiedBy>
  <cp:revision>32</cp:revision>
  <dcterms:created xsi:type="dcterms:W3CDTF">2012-11-26T16:18:19Z</dcterms:created>
  <dcterms:modified xsi:type="dcterms:W3CDTF">2012-11-28T17:09:52Z</dcterms:modified>
</cp:coreProperties>
</file>